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9"/>
  </p:notesMasterIdLst>
  <p:sldIdLst>
    <p:sldId id="256" r:id="rId2"/>
    <p:sldId id="257" r:id="rId3"/>
    <p:sldId id="258" r:id="rId4"/>
    <p:sldId id="259" r:id="rId5"/>
    <p:sldId id="260" r:id="rId6"/>
    <p:sldId id="261" r:id="rId7"/>
    <p:sldId id="262" r:id="rId8"/>
  </p:sldIdLst>
  <p:sldSz cx="12192000" cy="6858000"/>
  <p:notesSz cx="6858000" cy="9144000"/>
  <p:embeddedFontLst>
    <p:embeddedFont>
      <p:font typeface="Roboto SemiBold" panose="020B0604020202020204" charset="0"/>
      <p:regular r:id="rId10"/>
      <p:bold r:id="rId11"/>
      <p:italic r:id="rId12"/>
      <p:boldItalic r:id="rId13"/>
    </p:embeddedFont>
    <p:embeddedFont>
      <p:font typeface="Roboto" panose="020B0604020202020204"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 roundtripDataSignature="AMtx7mip7X1hF/CNMRLdGe3wNfZT0OKiF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59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3.fntdata"/><Relationship Id="rId17"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7.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theme" Target="theme/theme1.xml"/><Relationship Id="rId10"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457677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308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9705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8561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 name="Google Shape;9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03483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1921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6340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50264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9"/>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9"/>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9"/>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9"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5"/>
        <p:cNvGrpSpPr/>
        <p:nvPr/>
      </p:nvGrpSpPr>
      <p:grpSpPr>
        <a:xfrm>
          <a:off x="0" y="0"/>
          <a:ext cx="0" cy="0"/>
          <a:chOff x="0" y="0"/>
          <a:chExt cx="0" cy="0"/>
        </a:xfrm>
      </p:grpSpPr>
      <p:sp>
        <p:nvSpPr>
          <p:cNvPr id="26" name="Google Shape;26;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27" name="Google Shape;27;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28" name="Google Shape;28;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29" name="Google Shape;29;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0" name="Google Shape;30;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1" name="Google Shape;31;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2" name="Google Shape;32;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3" name="Google Shape;33;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4" name="Google Shape;34;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5" name="Google Shape;35;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36" name="Google Shape;36;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37" name="Google Shape;37;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8"/>
        <p:cNvGrpSpPr/>
        <p:nvPr/>
      </p:nvGrpSpPr>
      <p:grpSpPr>
        <a:xfrm>
          <a:off x="0" y="0"/>
          <a:ext cx="0" cy="0"/>
          <a:chOff x="0" y="0"/>
          <a:chExt cx="0" cy="0"/>
        </a:xfrm>
      </p:grpSpPr>
      <p:sp>
        <p:nvSpPr>
          <p:cNvPr id="39" name="Google Shape;39;p12"/>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12"/>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3"/>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3"/>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4"/>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4"/>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4"/>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5"/>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5"/>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5"/>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6"/>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6"/>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6"/>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6"/>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6"/>
          <p:cNvSpPr>
            <a:spLocks noGrp="1"/>
          </p:cNvSpPr>
          <p:nvPr>
            <p:ph type="pic" idx="2"/>
          </p:nvPr>
        </p:nvSpPr>
        <p:spPr>
          <a:xfrm>
            <a:off x="5183188" y="1121434"/>
            <a:ext cx="6172200" cy="4739616"/>
          </a:xfrm>
          <a:prstGeom prst="rect">
            <a:avLst/>
          </a:prstGeom>
          <a:noFill/>
          <a:ln>
            <a:noFill/>
          </a:ln>
        </p:spPr>
      </p:sp>
      <p:pic>
        <p:nvPicPr>
          <p:cNvPr id="67" name="Google Shape;67;p16"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8"/>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8"/>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8"/>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8"/>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8"/>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8"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ordemdospsicologos.pt/ficheiros/documentos/comorecuperaremocionalmentesituacoesincendio.pdf"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u="sng" dirty="0"/>
              <a:t>Umut Toplantıları</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Duyguları paylaşma ve empati gösterme fırsatları sunarak dayanıklılığı güçlendirmek ve liderlik davranışını uygulamak için en iyi uygulama</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831850" y="1115379"/>
            <a:ext cx="10515600" cy="1408366"/>
          </a:xfrm>
          <a:prstGeom prst="rect">
            <a:avLst/>
          </a:prstGeom>
          <a:noFill/>
          <a:ln>
            <a:noFill/>
          </a:ln>
        </p:spPr>
        <p:txBody>
          <a:bodyPr spcFirstLastPara="1" wrap="square" lIns="91425" tIns="45700" rIns="91425" bIns="45700" anchor="ctr" anchorCtr="0">
            <a:normAutofit/>
          </a:bodyPr>
          <a:lstStyle/>
          <a:p>
            <a:pPr lvl="0"/>
            <a:r>
              <a:rPr lang="tr-TR" dirty="0"/>
              <a:t>Umut </a:t>
            </a:r>
            <a:r>
              <a:rPr lang="tr-TR" dirty="0" smtClean="0"/>
              <a:t>Toplantıları – </a:t>
            </a:r>
            <a:r>
              <a:rPr lang="tr-TR" dirty="0"/>
              <a:t>hızlı bir </a:t>
            </a:r>
            <a:r>
              <a:rPr lang="tr-TR" dirty="0" smtClean="0"/>
              <a:t>aktivite</a:t>
            </a:r>
            <a:endParaRPr dirty="0"/>
          </a:p>
        </p:txBody>
      </p:sp>
      <p:sp>
        <p:nvSpPr>
          <p:cNvPr id="79" name="Google Shape;79;p2"/>
          <p:cNvSpPr txBox="1">
            <a:spLocks noGrp="1"/>
          </p:cNvSpPr>
          <p:nvPr>
            <p:ph type="body" idx="1"/>
          </p:nvPr>
        </p:nvSpPr>
        <p:spPr>
          <a:xfrm>
            <a:off x="831850" y="2523745"/>
            <a:ext cx="10515600" cy="3565905"/>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b="1" dirty="0" smtClean="0"/>
              <a:t>Hedefler:</a:t>
            </a:r>
          </a:p>
          <a:p>
            <a:pPr marL="342900" lvl="0" indent="-342900">
              <a:spcBef>
                <a:spcPts val="0"/>
              </a:spcBef>
              <a:buFont typeface="Noto Sans Symbols"/>
              <a:buChar char="✔"/>
            </a:pPr>
            <a:r>
              <a:rPr lang="tr-TR" b="1" dirty="0" smtClean="0"/>
              <a:t>ekiplerde </a:t>
            </a:r>
            <a:r>
              <a:rPr lang="tr-TR" b="1" dirty="0"/>
              <a:t>pozitiflik </a:t>
            </a:r>
            <a:r>
              <a:rPr lang="tr-TR" b="1" dirty="0" smtClean="0"/>
              <a:t>yaratmak</a:t>
            </a:r>
          </a:p>
          <a:p>
            <a:pPr marL="342900" lvl="0" indent="-342900">
              <a:spcBef>
                <a:spcPts val="0"/>
              </a:spcBef>
              <a:buFont typeface="Noto Sans Symbols"/>
              <a:buChar char="✔"/>
            </a:pPr>
            <a:r>
              <a:rPr lang="tr-TR" b="1" dirty="0"/>
              <a:t>personeli kurtarma çalışmalarına devam etmeye teşvik </a:t>
            </a:r>
            <a:r>
              <a:rPr lang="tr-TR" b="1" dirty="0" smtClean="0"/>
              <a:t>etmek </a:t>
            </a:r>
          </a:p>
          <a:p>
            <a:pPr marL="342900" lvl="0" indent="-342900">
              <a:spcBef>
                <a:spcPts val="0"/>
              </a:spcBef>
              <a:buFont typeface="Noto Sans Symbols"/>
              <a:buChar char="✔"/>
            </a:pPr>
            <a:r>
              <a:rPr lang="tr-TR" b="1" dirty="0" smtClean="0"/>
              <a:t>ekip </a:t>
            </a:r>
            <a:r>
              <a:rPr lang="tr-TR" b="1" dirty="0"/>
              <a:t>üyelerinin yaşadıkları deneyimleri sindirmelerine yardımcı </a:t>
            </a:r>
            <a:r>
              <a:rPr lang="tr-TR" b="1" dirty="0" smtClean="0"/>
              <a:t>olmak</a:t>
            </a:r>
          </a:p>
          <a:p>
            <a:pPr marL="342900" lvl="0" indent="-342900">
              <a:spcBef>
                <a:spcPts val="0"/>
              </a:spcBef>
              <a:buFont typeface="Noto Sans Symbols"/>
              <a:buChar char="✔"/>
            </a:pPr>
            <a:r>
              <a:rPr lang="tr-TR" b="1" dirty="0" smtClean="0"/>
              <a:t>afet </a:t>
            </a:r>
            <a:r>
              <a:rPr lang="tr-TR" b="1" dirty="0"/>
              <a:t>mağdurlarını anonim kişiler olarak değil, bireyler olarak algılayabilecekleri alanlar </a:t>
            </a:r>
            <a:r>
              <a:rPr lang="tr-TR" b="1" dirty="0" smtClean="0"/>
              <a:t>yaratmak</a:t>
            </a:r>
          </a:p>
          <a:p>
            <a:pPr marL="342900" lvl="0" indent="-342900">
              <a:spcBef>
                <a:spcPts val="0"/>
              </a:spcBef>
              <a:buFont typeface="Noto Sans Symbols"/>
              <a:buChar char="✔"/>
            </a:pPr>
            <a:r>
              <a:rPr lang="tr-TR" b="1" dirty="0" smtClean="0"/>
              <a:t>liderlerin </a:t>
            </a:r>
            <a:r>
              <a:rPr lang="tr-TR" b="1" dirty="0"/>
              <a:t>ekip ruhu oluşturabilecekleri alanlar yaratmak</a:t>
            </a:r>
            <a:endParaRPr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831850" y="609194"/>
            <a:ext cx="10515600" cy="1408366"/>
          </a:xfrm>
          <a:prstGeom prst="rect">
            <a:avLst/>
          </a:prstGeom>
          <a:noFill/>
          <a:ln>
            <a:noFill/>
          </a:ln>
        </p:spPr>
        <p:txBody>
          <a:bodyPr spcFirstLastPara="1" wrap="square" lIns="91425" tIns="45700" rIns="91425" bIns="45700" anchor="ctr" anchorCtr="0">
            <a:normAutofit/>
          </a:bodyPr>
          <a:lstStyle/>
          <a:p>
            <a:pPr lvl="0"/>
            <a:r>
              <a:rPr lang="tr-TR" dirty="0"/>
              <a:t>Umut Toplantıları – nasıl çalışır</a:t>
            </a:r>
            <a:r>
              <a:rPr lang="tr-TR" dirty="0" smtClean="0"/>
              <a:t>? (</a:t>
            </a:r>
            <a:r>
              <a:rPr lang="tr-TR" dirty="0"/>
              <a:t>1)</a:t>
            </a:r>
            <a:endParaRPr dirty="0"/>
          </a:p>
        </p:txBody>
      </p:sp>
      <p:sp>
        <p:nvSpPr>
          <p:cNvPr id="85" name="Google Shape;85;p3"/>
          <p:cNvSpPr txBox="1">
            <a:spLocks noGrp="1"/>
          </p:cNvSpPr>
          <p:nvPr>
            <p:ph type="body" idx="1"/>
          </p:nvPr>
        </p:nvSpPr>
        <p:spPr>
          <a:xfrm>
            <a:off x="831850" y="1854274"/>
            <a:ext cx="10515600" cy="3565905"/>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b="1" dirty="0"/>
              <a:t>düzenli toplantılarda/özellikle vardiya </a:t>
            </a:r>
            <a:r>
              <a:rPr lang="tr-TR" b="1" dirty="0" smtClean="0"/>
              <a:t>değişimlerinde</a:t>
            </a:r>
          </a:p>
          <a:p>
            <a:pPr marL="342900" lvl="0" indent="-342900">
              <a:spcBef>
                <a:spcPts val="0"/>
              </a:spcBef>
              <a:buFont typeface="Wingdings" panose="05000000000000000000" pitchFamily="2" charset="2"/>
              <a:buChar char="ü"/>
            </a:pPr>
            <a:r>
              <a:rPr lang="tr-TR" b="1" dirty="0"/>
              <a:t>lider, ekip üyelerini duygusal olarak yoğun bir deneyimi paylaşmaya davet eder (örneğin, enkazdan bir kişiyi kurtarmak; yangında mahsur kalan bir kişinin hayatını kaybetmesine tanık olmak</a:t>
            </a:r>
            <a:r>
              <a:rPr lang="tr-TR" b="1" dirty="0" smtClean="0"/>
              <a:t>)</a:t>
            </a:r>
          </a:p>
          <a:p>
            <a:pPr marL="342900" lvl="0" indent="-342900">
              <a:spcBef>
                <a:spcPts val="0"/>
              </a:spcBef>
              <a:buFont typeface="Wingdings" panose="05000000000000000000" pitchFamily="2" charset="2"/>
              <a:buChar char="ü"/>
            </a:pPr>
            <a:r>
              <a:rPr lang="tr-TR" b="1" dirty="0" smtClean="0"/>
              <a:t>diğer </a:t>
            </a:r>
            <a:r>
              <a:rPr lang="tr-TR" b="1" dirty="0"/>
              <a:t>ekip üyeleri ve liderler aktif dinleme yaparlar</a:t>
            </a:r>
            <a:r>
              <a:rPr lang="tr-TR" b="1" dirty="0" smtClean="0"/>
              <a:t> </a:t>
            </a:r>
            <a:endParaRPr b="1" dirty="0"/>
          </a:p>
        </p:txBody>
      </p:sp>
      <p:pic>
        <p:nvPicPr>
          <p:cNvPr id="86" name="Google Shape;86;p3"/>
          <p:cNvPicPr preferRelativeResize="0"/>
          <p:nvPr/>
        </p:nvPicPr>
        <p:blipFill rotWithShape="1">
          <a:blip r:embed="rId3">
            <a:alphaModFix/>
          </a:blip>
          <a:srcRect/>
          <a:stretch/>
        </p:blipFill>
        <p:spPr>
          <a:xfrm>
            <a:off x="6089650" y="4274543"/>
            <a:ext cx="3793303" cy="2525829"/>
          </a:xfrm>
          <a:prstGeom prst="rect">
            <a:avLst/>
          </a:prstGeom>
          <a:noFill/>
          <a:ln>
            <a:noFill/>
          </a:ln>
        </p:spPr>
      </p:pic>
      <p:sp>
        <p:nvSpPr>
          <p:cNvPr id="87" name="Google Shape;87;p3"/>
          <p:cNvSpPr txBox="1"/>
          <p:nvPr/>
        </p:nvSpPr>
        <p:spPr>
          <a:xfrm>
            <a:off x="10053567" y="6292581"/>
            <a:ext cx="1584454" cy="507791"/>
          </a:xfrm>
          <a:prstGeom prst="rect">
            <a:avLst/>
          </a:prstGeom>
          <a:solidFill>
            <a:srgbClr val="FFD3D4"/>
          </a:solidFill>
          <a:ln w="12700"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lvl="0"/>
            <a:r>
              <a:rPr lang="tr-TR" sz="900" dirty="0">
                <a:solidFill>
                  <a:schemeClr val="dk1"/>
                </a:solidFill>
                <a:latin typeface="Roboto"/>
                <a:ea typeface="Roboto"/>
                <a:cs typeface="Roboto"/>
                <a:sym typeface="Roboto"/>
              </a:rPr>
              <a:t>Yapay zeka desteğiyle üretilen, umut toplantısının sembolik </a:t>
            </a:r>
            <a:r>
              <a:rPr lang="tr-TR" sz="900" dirty="0" smtClean="0">
                <a:solidFill>
                  <a:schemeClr val="dk1"/>
                </a:solidFill>
                <a:latin typeface="Roboto"/>
                <a:ea typeface="Roboto"/>
                <a:cs typeface="Roboto"/>
                <a:sym typeface="Roboto"/>
              </a:rPr>
              <a:t>tasviri.</a:t>
            </a:r>
            <a:endParaRPr sz="900" dirty="0">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4"/>
          <p:cNvSpPr txBox="1">
            <a:spLocks noGrp="1"/>
          </p:cNvSpPr>
          <p:nvPr>
            <p:ph type="title"/>
          </p:nvPr>
        </p:nvSpPr>
        <p:spPr>
          <a:xfrm>
            <a:off x="831850" y="609194"/>
            <a:ext cx="10515600" cy="1408366"/>
          </a:xfrm>
          <a:prstGeom prst="rect">
            <a:avLst/>
          </a:prstGeom>
          <a:noFill/>
          <a:ln>
            <a:noFill/>
          </a:ln>
        </p:spPr>
        <p:txBody>
          <a:bodyPr spcFirstLastPara="1" wrap="square" lIns="91425" tIns="45700" rIns="91425" bIns="45700" anchor="ctr" anchorCtr="0">
            <a:normAutofit/>
          </a:bodyPr>
          <a:lstStyle/>
          <a:p>
            <a:pPr lvl="0"/>
            <a:r>
              <a:rPr lang="tr-TR" dirty="0"/>
              <a:t>Umut Toplantıları – nasıl çalışır? (2)</a:t>
            </a:r>
            <a:endParaRPr dirty="0"/>
          </a:p>
        </p:txBody>
      </p:sp>
      <p:sp>
        <p:nvSpPr>
          <p:cNvPr id="93" name="Google Shape;93;p4"/>
          <p:cNvSpPr txBox="1">
            <a:spLocks noGrp="1"/>
          </p:cNvSpPr>
          <p:nvPr>
            <p:ph type="body" idx="1"/>
          </p:nvPr>
        </p:nvSpPr>
        <p:spPr>
          <a:xfrm>
            <a:off x="831850" y="1854274"/>
            <a:ext cx="10515600"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Noto Sans Symbols"/>
              <a:buChar char="✔"/>
            </a:pPr>
            <a:r>
              <a:rPr lang="tr-TR" b="1" dirty="0"/>
              <a:t>tüm ekip üyeleri yanıt verebilir; benzer deneyimlerini paylaşabilir, empati </a:t>
            </a:r>
            <a:r>
              <a:rPr lang="tr-TR" b="1" dirty="0" smtClean="0"/>
              <a:t>gösterebilir</a:t>
            </a:r>
          </a:p>
          <a:p>
            <a:pPr marL="342900" lvl="0" indent="-342900">
              <a:spcBef>
                <a:spcPts val="0"/>
              </a:spcBef>
              <a:buFont typeface="Noto Sans Symbols"/>
              <a:buChar char="✔"/>
            </a:pPr>
            <a:r>
              <a:rPr lang="tr-TR" b="1" dirty="0" smtClean="0"/>
              <a:t>özellikle </a:t>
            </a:r>
            <a:r>
              <a:rPr lang="tr-TR" b="1" dirty="0"/>
              <a:t>lider, üyenin bağlılığını takdir </a:t>
            </a:r>
            <a:r>
              <a:rPr lang="tr-TR" b="1" dirty="0" smtClean="0"/>
              <a:t>eder</a:t>
            </a:r>
          </a:p>
          <a:p>
            <a:pPr marL="342900" lvl="0" indent="-342900">
              <a:spcBef>
                <a:spcPts val="0"/>
              </a:spcBef>
              <a:buFont typeface="Noto Sans Symbols"/>
              <a:buChar char="✔"/>
            </a:pPr>
            <a:r>
              <a:rPr lang="tr-TR" b="1" dirty="0" smtClean="0"/>
              <a:t>faydalı </a:t>
            </a:r>
            <a:r>
              <a:rPr lang="tr-TR" b="1" dirty="0"/>
              <a:t>ifadeler: “Harika bir iş çıkarıyorsun.”/“Birbirimiz olmadan yapamayız.”/“Bağlılığın hepimize güç veriyor.”</a:t>
            </a:r>
            <a:endParaRPr b="1" dirty="0"/>
          </a:p>
        </p:txBody>
      </p:sp>
      <p:pic>
        <p:nvPicPr>
          <p:cNvPr id="94" name="Google Shape;94;p4"/>
          <p:cNvPicPr preferRelativeResize="0"/>
          <p:nvPr/>
        </p:nvPicPr>
        <p:blipFill rotWithShape="1">
          <a:blip r:embed="rId3">
            <a:alphaModFix/>
          </a:blip>
          <a:srcRect/>
          <a:stretch/>
        </p:blipFill>
        <p:spPr>
          <a:xfrm>
            <a:off x="6089650" y="4157264"/>
            <a:ext cx="3793303" cy="2525829"/>
          </a:xfrm>
          <a:prstGeom prst="rect">
            <a:avLst/>
          </a:prstGeom>
          <a:noFill/>
          <a:ln>
            <a:noFill/>
          </a:ln>
        </p:spPr>
      </p:pic>
      <p:sp>
        <p:nvSpPr>
          <p:cNvPr id="6" name="Google Shape;87;p3"/>
          <p:cNvSpPr txBox="1"/>
          <p:nvPr/>
        </p:nvSpPr>
        <p:spPr>
          <a:xfrm>
            <a:off x="10053567" y="6157468"/>
            <a:ext cx="1584454" cy="507791"/>
          </a:xfrm>
          <a:prstGeom prst="rect">
            <a:avLst/>
          </a:prstGeom>
          <a:solidFill>
            <a:srgbClr val="FFD3D4"/>
          </a:solidFill>
          <a:ln w="12700"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lvl="0"/>
            <a:r>
              <a:rPr lang="tr-TR" sz="900" dirty="0">
                <a:solidFill>
                  <a:schemeClr val="dk1"/>
                </a:solidFill>
                <a:latin typeface="Roboto"/>
                <a:ea typeface="Roboto"/>
                <a:cs typeface="Roboto"/>
                <a:sym typeface="Roboto"/>
              </a:rPr>
              <a:t>Yapay zeka desteğiyle üretilen, umut toplantısının sembolik </a:t>
            </a:r>
            <a:r>
              <a:rPr lang="tr-TR" sz="900" dirty="0" smtClean="0">
                <a:solidFill>
                  <a:schemeClr val="dk1"/>
                </a:solidFill>
                <a:latin typeface="Roboto"/>
                <a:ea typeface="Roboto"/>
                <a:cs typeface="Roboto"/>
                <a:sym typeface="Roboto"/>
              </a:rPr>
              <a:t>tasviri.</a:t>
            </a:r>
            <a:endParaRPr sz="900" dirty="0">
              <a:solidFill>
                <a:schemeClr val="dk1"/>
              </a:solidFill>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5"/>
          <p:cNvSpPr txBox="1">
            <a:spLocks noGrp="1"/>
          </p:cNvSpPr>
          <p:nvPr>
            <p:ph type="title"/>
          </p:nvPr>
        </p:nvSpPr>
        <p:spPr>
          <a:xfrm>
            <a:off x="831850" y="609194"/>
            <a:ext cx="10515600" cy="1408366"/>
          </a:xfrm>
          <a:prstGeom prst="rect">
            <a:avLst/>
          </a:prstGeom>
          <a:noFill/>
          <a:ln>
            <a:noFill/>
          </a:ln>
        </p:spPr>
        <p:txBody>
          <a:bodyPr spcFirstLastPara="1" wrap="square" lIns="91425" tIns="45700" rIns="91425" bIns="45700" anchor="ctr" anchorCtr="0">
            <a:normAutofit/>
          </a:bodyPr>
          <a:lstStyle/>
          <a:p>
            <a:pPr lvl="0"/>
            <a:r>
              <a:rPr lang="tr-TR" dirty="0"/>
              <a:t>Umut Toplantıları– kısaca</a:t>
            </a:r>
            <a:endParaRPr dirty="0"/>
          </a:p>
        </p:txBody>
      </p:sp>
      <p:sp>
        <p:nvSpPr>
          <p:cNvPr id="101" name="Google Shape;101;p5"/>
          <p:cNvSpPr txBox="1">
            <a:spLocks noGrp="1"/>
          </p:cNvSpPr>
          <p:nvPr>
            <p:ph type="body" idx="1"/>
          </p:nvPr>
        </p:nvSpPr>
        <p:spPr>
          <a:xfrm>
            <a:off x="831850" y="1854274"/>
            <a:ext cx="10515600"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Noto Sans Symbols"/>
              <a:buChar char="✔"/>
            </a:pPr>
            <a:r>
              <a:rPr lang="tr-TR" b="1" dirty="0"/>
              <a:t>duygusal durumları ifade etmek için bir çıkış noktası işlevi </a:t>
            </a:r>
            <a:r>
              <a:rPr lang="tr-TR" b="1" dirty="0" smtClean="0"/>
              <a:t>görür</a:t>
            </a:r>
          </a:p>
          <a:p>
            <a:pPr marL="342900" lvl="0" indent="-342900">
              <a:spcBef>
                <a:spcPts val="0"/>
              </a:spcBef>
              <a:buFont typeface="Noto Sans Symbols"/>
              <a:buChar char="✔"/>
            </a:pPr>
            <a:r>
              <a:rPr lang="tr-TR" b="1" dirty="0" smtClean="0"/>
              <a:t>herhangi </a:t>
            </a:r>
            <a:r>
              <a:rPr lang="tr-TR" b="1" dirty="0"/>
              <a:t>bir hazırlık </a:t>
            </a:r>
            <a:r>
              <a:rPr lang="tr-TR" b="1" dirty="0" smtClean="0"/>
              <a:t>gerektirmez</a:t>
            </a:r>
          </a:p>
          <a:p>
            <a:pPr marL="342900" lvl="0" indent="-342900">
              <a:spcBef>
                <a:spcPts val="0"/>
              </a:spcBef>
              <a:buFont typeface="Noto Sans Symbols"/>
              <a:buChar char="✔"/>
            </a:pPr>
            <a:r>
              <a:rPr lang="tr-TR" b="1" dirty="0" smtClean="0"/>
              <a:t>zaman </a:t>
            </a:r>
            <a:r>
              <a:rPr lang="tr-TR" b="1" dirty="0"/>
              <a:t>almayan, anlık bir </a:t>
            </a:r>
            <a:r>
              <a:rPr lang="tr-TR" b="1" dirty="0" smtClean="0"/>
              <a:t>uygulamadır</a:t>
            </a:r>
          </a:p>
          <a:p>
            <a:pPr marL="342900" lvl="0" indent="-342900">
              <a:spcBef>
                <a:spcPts val="0"/>
              </a:spcBef>
              <a:buFont typeface="Noto Sans Symbols"/>
              <a:buChar char="✔"/>
            </a:pPr>
            <a:r>
              <a:rPr lang="tr-TR" b="1" dirty="0" smtClean="0"/>
              <a:t>düzenli </a:t>
            </a:r>
            <a:r>
              <a:rPr lang="tr-TR" b="1" dirty="0"/>
              <a:t>olarak kullanıldığında, yanıt veren kişinin dayanıklılığını ve liderlik becerilerini geliştirmeye katkıda bulunur</a:t>
            </a:r>
            <a:endParaRPr b="1" dirty="0"/>
          </a:p>
        </p:txBody>
      </p:sp>
      <p:pic>
        <p:nvPicPr>
          <p:cNvPr id="102" name="Google Shape;102;p5"/>
          <p:cNvPicPr preferRelativeResize="0"/>
          <p:nvPr/>
        </p:nvPicPr>
        <p:blipFill rotWithShape="1">
          <a:blip r:embed="rId3">
            <a:alphaModFix/>
          </a:blip>
          <a:srcRect/>
          <a:stretch/>
        </p:blipFill>
        <p:spPr>
          <a:xfrm>
            <a:off x="6089650" y="4157264"/>
            <a:ext cx="3793303" cy="2525829"/>
          </a:xfrm>
          <a:prstGeom prst="rect">
            <a:avLst/>
          </a:prstGeom>
          <a:noFill/>
          <a:ln>
            <a:noFill/>
          </a:ln>
        </p:spPr>
      </p:pic>
      <p:sp>
        <p:nvSpPr>
          <p:cNvPr id="8" name="Google Shape;87;p3"/>
          <p:cNvSpPr txBox="1"/>
          <p:nvPr/>
        </p:nvSpPr>
        <p:spPr>
          <a:xfrm>
            <a:off x="10053567" y="6157468"/>
            <a:ext cx="1584454" cy="507791"/>
          </a:xfrm>
          <a:prstGeom prst="rect">
            <a:avLst/>
          </a:prstGeom>
          <a:solidFill>
            <a:srgbClr val="FFD3D4"/>
          </a:solidFill>
          <a:ln w="12700"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lvl="0"/>
            <a:r>
              <a:rPr lang="tr-TR" sz="900" dirty="0">
                <a:solidFill>
                  <a:schemeClr val="dk1"/>
                </a:solidFill>
                <a:latin typeface="Roboto"/>
                <a:ea typeface="Roboto"/>
                <a:cs typeface="Roboto"/>
                <a:sym typeface="Roboto"/>
              </a:rPr>
              <a:t>Yapay zeka desteğiyle üretilen, umut toplantısının sembolik </a:t>
            </a:r>
            <a:r>
              <a:rPr lang="tr-TR" sz="900" dirty="0" smtClean="0">
                <a:solidFill>
                  <a:schemeClr val="dk1"/>
                </a:solidFill>
                <a:latin typeface="Roboto"/>
                <a:ea typeface="Roboto"/>
                <a:cs typeface="Roboto"/>
                <a:sym typeface="Roboto"/>
              </a:rPr>
              <a:t>tasviri.</a:t>
            </a:r>
            <a:endParaRPr sz="900" dirty="0">
              <a:solidFill>
                <a:schemeClr val="dk1"/>
              </a:solidFill>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body" idx="1"/>
          </p:nvPr>
        </p:nvSpPr>
        <p:spPr>
          <a:xfrm>
            <a:off x="831850" y="1965961"/>
            <a:ext cx="10515600" cy="3565905"/>
          </a:xfrm>
          <a:prstGeom prst="rect">
            <a:avLst/>
          </a:prstGeom>
          <a:noFill/>
          <a:ln>
            <a:noFill/>
          </a:ln>
        </p:spPr>
        <p:txBody>
          <a:bodyPr spcFirstLastPara="1" wrap="square" lIns="91425" tIns="45700" rIns="91425" bIns="45700" anchor="t" anchorCtr="0">
            <a:noAutofit/>
          </a:bodyPr>
          <a:lstStyle/>
          <a:p>
            <a:pPr marL="0" lvl="0" indent="0">
              <a:spcBef>
                <a:spcPts val="0"/>
              </a:spcBef>
              <a:buSzPts val="1700"/>
            </a:pPr>
            <a:r>
              <a:rPr lang="tr-TR" sz="1700" dirty="0"/>
              <a:t>Uyarlanan </a:t>
            </a:r>
            <a:r>
              <a:rPr lang="tr-TR" sz="1700" dirty="0" smtClean="0"/>
              <a:t>kaynak: </a:t>
            </a:r>
            <a:endParaRPr dirty="0"/>
          </a:p>
          <a:p>
            <a:pPr marL="0" lvl="0" indent="0" algn="l" rtl="0">
              <a:lnSpc>
                <a:spcPct val="110000"/>
              </a:lnSpc>
              <a:spcBef>
                <a:spcPts val="1000"/>
              </a:spcBef>
              <a:spcAft>
                <a:spcPts val="0"/>
              </a:spcAft>
              <a:buSzPts val="1800"/>
              <a:buNone/>
            </a:pPr>
            <a:r>
              <a:rPr lang="tr-TR" sz="1800" dirty="0" err="1"/>
              <a:t>Donelly</a:t>
            </a:r>
            <a:r>
              <a:rPr lang="tr-TR" sz="1800" dirty="0"/>
              <a:t>, B. (2020, May 27). </a:t>
            </a:r>
            <a:r>
              <a:rPr lang="tr-TR" sz="1800" i="1" dirty="0" err="1"/>
              <a:t>Hope</a:t>
            </a:r>
            <a:r>
              <a:rPr lang="tr-TR" sz="1800" i="1" dirty="0"/>
              <a:t> </a:t>
            </a:r>
            <a:r>
              <a:rPr lang="tr-TR" sz="1800" i="1" dirty="0" err="1"/>
              <a:t>Huddles</a:t>
            </a:r>
            <a:r>
              <a:rPr lang="tr-TR" sz="1800" i="1" dirty="0"/>
              <a:t> </a:t>
            </a:r>
            <a:r>
              <a:rPr lang="tr-TR" sz="1800" i="1" dirty="0" err="1"/>
              <a:t>connects</a:t>
            </a:r>
            <a:r>
              <a:rPr lang="tr-TR" sz="1800" i="1" dirty="0"/>
              <a:t> </a:t>
            </a:r>
            <a:r>
              <a:rPr lang="tr-TR" sz="1800" i="1" dirty="0" err="1"/>
              <a:t>front-line</a:t>
            </a:r>
            <a:r>
              <a:rPr lang="tr-TR" sz="1800" i="1" dirty="0"/>
              <a:t> </a:t>
            </a:r>
            <a:r>
              <a:rPr lang="tr-TR" sz="1800" i="1" dirty="0" err="1"/>
              <a:t>nurses</a:t>
            </a:r>
            <a:r>
              <a:rPr lang="tr-TR" sz="1800" i="1" dirty="0"/>
              <a:t> </a:t>
            </a:r>
            <a:r>
              <a:rPr lang="tr-TR" sz="1800" i="1" dirty="0" err="1"/>
              <a:t>amid</a:t>
            </a:r>
            <a:r>
              <a:rPr lang="tr-TR" sz="1800" i="1" dirty="0"/>
              <a:t> COVID-19 </a:t>
            </a:r>
            <a:r>
              <a:rPr lang="tr-TR" sz="1800" i="1" dirty="0" err="1"/>
              <a:t>crisis</a:t>
            </a:r>
            <a:r>
              <a:rPr lang="tr-TR" sz="1800" i="1" dirty="0"/>
              <a:t>.</a:t>
            </a:r>
            <a:r>
              <a:rPr lang="tr-TR" sz="1800" dirty="0"/>
              <a:t> </a:t>
            </a:r>
            <a:r>
              <a:rPr lang="tr-TR" sz="1800" dirty="0" err="1"/>
              <a:t>Northwell</a:t>
            </a:r>
            <a:r>
              <a:rPr lang="tr-TR" sz="1800" dirty="0"/>
              <a:t> </a:t>
            </a:r>
            <a:r>
              <a:rPr lang="tr-TR" sz="1800" dirty="0" err="1"/>
              <a:t>Lenox</a:t>
            </a:r>
            <a:r>
              <a:rPr lang="tr-TR" sz="1800" dirty="0"/>
              <a:t> </a:t>
            </a:r>
            <a:r>
              <a:rPr lang="tr-TR" sz="1800" dirty="0" err="1"/>
              <a:t>Hill</a:t>
            </a:r>
            <a:r>
              <a:rPr lang="tr-TR" sz="1800" dirty="0"/>
              <a:t> </a:t>
            </a:r>
            <a:r>
              <a:rPr lang="tr-TR" sz="1800" dirty="0" err="1"/>
              <a:t>Hospital</a:t>
            </a:r>
            <a:r>
              <a:rPr lang="tr-TR" sz="1800" dirty="0"/>
              <a:t>. https://lenoxhill.northwell.edu/news/inspiring-people/hope-huddles-connects-front-line-nurses-amid-covid-19-crisis </a:t>
            </a:r>
            <a:r>
              <a:rPr lang="tr-TR" sz="1700" u="sng" dirty="0">
                <a:solidFill>
                  <a:schemeClr val="hlink"/>
                </a:solidFill>
                <a:hlinkClick r:id="rId3"/>
              </a:rPr>
              <a:t>https://www.ordemdospsicologos.pt/ficheiros/documentos/comorecuperaremocionalmentesituacoesincendio.pdf</a:t>
            </a:r>
            <a:endParaRPr sz="17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260</Words>
  <Application>Microsoft Office PowerPoint</Application>
  <PresentationFormat>Geniş ekran</PresentationFormat>
  <Paragraphs>27</Paragraphs>
  <Slides>7</Slides>
  <Notes>7</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7</vt:i4>
      </vt:variant>
    </vt:vector>
  </HeadingPairs>
  <TitlesOfParts>
    <vt:vector size="14" baseType="lpstr">
      <vt:lpstr>Roboto SemiBold</vt:lpstr>
      <vt:lpstr>Roboto</vt:lpstr>
      <vt:lpstr>Wingdings</vt:lpstr>
      <vt:lpstr>Noto Sans Symbols</vt:lpstr>
      <vt:lpstr>Arial</vt:lpstr>
      <vt:lpstr>Avenir</vt:lpstr>
      <vt:lpstr>BlockprintVTI</vt:lpstr>
      <vt:lpstr>Umut Toplantıları</vt:lpstr>
      <vt:lpstr>Umut Toplantıları – hızlı bir aktivite</vt:lpstr>
      <vt:lpstr>Umut Toplantıları – nasıl çalışır? (1)</vt:lpstr>
      <vt:lpstr>Umut Toplantıları – nasıl çalışır? (2)</vt:lpstr>
      <vt:lpstr>Umut Toplantıları– kısaca</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Hope Huddles</dc:title>
  <dc:creator>Zoi Paliotzika</dc:creator>
  <cp:lastModifiedBy>Microsoft hesabı</cp:lastModifiedBy>
  <cp:revision>4</cp:revision>
  <dcterms:created xsi:type="dcterms:W3CDTF">2024-09-05T11:19:10Z</dcterms:created>
  <dcterms:modified xsi:type="dcterms:W3CDTF">2026-03-03T13:55:50Z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