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Roboto" panose="020B0604020202020204" charset="0"/>
      <p:regular r:id="rId13"/>
      <p:bold r:id="rId14"/>
      <p:italic r:id="rId15"/>
      <p:boldItalic r:id="rId16"/>
    </p:embeddedFont>
    <p:embeddedFont>
      <p:font typeface="Roboto SemiBold" panose="020B0604020202020204"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4" roundtripDataSignature="AMtx7mgCYjrr1oND3GZIb1D1r1bzzq6pa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33B313-7573-46EE-B0F1-A2A0E2F55BBD}">
  <a:tblStyle styleId="{DE33B313-7573-46EE-B0F1-A2A0E2F55BBD}" styleName="Table_0">
    <a:wholeTbl>
      <a:tcTxStyle b="off" i="off">
        <a:font>
          <a:latin typeface="Roboto Flex Normal"/>
          <a:ea typeface="Roboto Flex Normal"/>
          <a:cs typeface="Roboto Flex Norm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6E6"/>
          </a:solidFill>
        </a:fill>
      </a:tcStyle>
    </a:wholeTbl>
    <a:band1H>
      <a:tcTxStyle/>
      <a:tcStyle>
        <a:tcBdr/>
        <a:fill>
          <a:solidFill>
            <a:srgbClr val="CFCACA"/>
          </a:solidFill>
        </a:fill>
      </a:tcStyle>
    </a:band1H>
    <a:band2H>
      <a:tcTxStyle/>
      <a:tcStyle>
        <a:tcBdr/>
      </a:tcStyle>
    </a:band2H>
    <a:band1V>
      <a:tcTxStyle/>
      <a:tcStyle>
        <a:tcBdr/>
        <a:fill>
          <a:solidFill>
            <a:srgbClr val="CFCACA"/>
          </a:solidFill>
        </a:fill>
      </a:tcStyle>
    </a:band1V>
    <a:band2V>
      <a:tcTxStyle/>
      <a:tcStyle>
        <a:tcBdr/>
      </a:tcStyle>
    </a:band2V>
    <a:lastCol>
      <a:tcTxStyle b="on" i="off">
        <a:font>
          <a:latin typeface="Roboto Flex Normal"/>
          <a:ea typeface="Roboto Flex Normal"/>
          <a:cs typeface="Roboto Flex Normal"/>
        </a:font>
        <a:schemeClr val="lt1"/>
      </a:tcTxStyle>
      <a:tcStyle>
        <a:tcBdr/>
        <a:fill>
          <a:solidFill>
            <a:schemeClr val="accent1"/>
          </a:solidFill>
        </a:fill>
      </a:tcStyle>
    </a:lastCol>
    <a:firstCol>
      <a:tcTxStyle b="on" i="off">
        <a:font>
          <a:latin typeface="Roboto Flex Normal"/>
          <a:ea typeface="Roboto Flex Normal"/>
          <a:cs typeface="Roboto Flex Normal"/>
        </a:font>
        <a:schemeClr val="lt1"/>
      </a:tcTxStyle>
      <a:tcStyle>
        <a:tcBdr/>
        <a:fill>
          <a:solidFill>
            <a:schemeClr val="accent1"/>
          </a:solidFill>
        </a:fill>
      </a:tcStyle>
    </a:firstCol>
    <a:lastRow>
      <a:tcTxStyle b="on" i="off">
        <a:font>
          <a:latin typeface="Roboto Flex Normal"/>
          <a:ea typeface="Roboto Flex Normal"/>
          <a:cs typeface="Roboto Flex Norm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Roboto Flex Normal"/>
          <a:ea typeface="Roboto Flex Normal"/>
          <a:cs typeface="Roboto Flex Norm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6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customschemas.google.com/relationships/presentationmetadata" Target="metadata"/><Relationship Id="rId5" Type="http://schemas.openxmlformats.org/officeDocument/2006/relationships/slide" Target="slides/slide4.xml"/><Relationship Id="rId15" Type="http://schemas.openxmlformats.org/officeDocument/2006/relationships/font" Target="fonts/font3.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18580034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523650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5" name="Google Shape;14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1636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23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40697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2" name="Google Shape;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63094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92969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39528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6" name="Google Shape;12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5126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6132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0" name="Google Shape;14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87359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12"/>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12"/>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12"/>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12"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
        <p:cNvGrpSpPr/>
        <p:nvPr/>
      </p:nvGrpSpPr>
      <p:grpSpPr>
        <a:xfrm>
          <a:off x="0" y="0"/>
          <a:ext cx="0" cy="0"/>
          <a:chOff x="0" y="0"/>
          <a:chExt cx="0" cy="0"/>
        </a:xfrm>
      </p:grpSpPr>
      <p:sp>
        <p:nvSpPr>
          <p:cNvPr id="22" name="Google Shape;22;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4" name="Google Shape;24;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14"/>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4"/>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5"/>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pic>
        <p:nvPicPr>
          <p:cNvPr id="31" name="Google Shape;31;p15"/>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5"/>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5"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5"/>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5"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5"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5"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5"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5"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5"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5"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6"/>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6"/>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6"/>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6"/>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7"/>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7"/>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7"/>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7"/>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7"/>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8"/>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8"/>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9"/>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9"/>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9"/>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9"/>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9"/>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9"/>
          <p:cNvSpPr>
            <a:spLocks noGrp="1"/>
          </p:cNvSpPr>
          <p:nvPr>
            <p:ph type="pic" idx="2"/>
          </p:nvPr>
        </p:nvSpPr>
        <p:spPr>
          <a:xfrm>
            <a:off x="5183188" y="1121434"/>
            <a:ext cx="6172200" cy="4739616"/>
          </a:xfrm>
          <a:prstGeom prst="rect">
            <a:avLst/>
          </a:prstGeom>
          <a:noFill/>
          <a:ln>
            <a:noFill/>
          </a:ln>
        </p:spPr>
      </p:sp>
      <p:pic>
        <p:nvPicPr>
          <p:cNvPr id="67" name="Google Shape;67;p19"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1"/>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11"/>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11"/>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11"/>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11"/>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11"/>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11"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s://www.ordemdospsicologos.pt/ficheiros/documentos/comorecuperaremocionalmentesituacoesincendio.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b="0" dirty="0"/>
              <a:t>Organizasyonunuzu Değerlendirin ve İyileştirin</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Yanıt veren kuruluşlardaki eksiklikleri tespit etmek, kurumsal kararları ve süreçleri yeniden şekillendirmek ve çalışanları takdir eden bir kurumsal kültür </a:t>
            </a:r>
            <a:r>
              <a:rPr lang="tr-TR" dirty="0" smtClean="0"/>
              <a:t>geliştirmek </a:t>
            </a:r>
            <a:r>
              <a:rPr lang="tr-TR" dirty="0"/>
              <a:t>için en iyi uygulama</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261257" y="1115379"/>
            <a:ext cx="11789229" cy="1408366"/>
          </a:xfrm>
          <a:prstGeom prst="rect">
            <a:avLst/>
          </a:prstGeom>
          <a:noFill/>
          <a:ln>
            <a:noFill/>
          </a:ln>
        </p:spPr>
        <p:txBody>
          <a:bodyPr spcFirstLastPara="1" wrap="square" lIns="91425" tIns="45700" rIns="91425" bIns="45700" anchor="ctr" anchorCtr="0">
            <a:normAutofit/>
          </a:bodyPr>
          <a:lstStyle/>
          <a:p>
            <a:pPr lvl="0">
              <a:buSzPts val="3100"/>
            </a:pPr>
            <a:r>
              <a:rPr lang="tr-TR" sz="3100" dirty="0"/>
              <a:t>Organizasyonunuzu değerlendirin ve iyileştirin – neden önemlidir?</a:t>
            </a:r>
            <a:endParaRPr sz="3100" dirty="0"/>
          </a:p>
        </p:txBody>
      </p:sp>
      <p:sp>
        <p:nvSpPr>
          <p:cNvPr id="79" name="Google Shape;79;p2"/>
          <p:cNvSpPr txBox="1">
            <a:spLocks noGrp="1"/>
          </p:cNvSpPr>
          <p:nvPr>
            <p:ph type="body" idx="1"/>
          </p:nvPr>
        </p:nvSpPr>
        <p:spPr>
          <a:xfrm>
            <a:off x="831850" y="2523745"/>
            <a:ext cx="10515600" cy="3565905"/>
          </a:xfrm>
          <a:prstGeom prst="rect">
            <a:avLst/>
          </a:prstGeom>
          <a:noFill/>
          <a:ln>
            <a:noFill/>
          </a:ln>
        </p:spPr>
        <p:txBody>
          <a:bodyPr spcFirstLastPara="1" wrap="square" lIns="91425" tIns="45700" rIns="91425" bIns="45700" anchor="t" anchorCtr="0">
            <a:normAutofit/>
          </a:bodyPr>
          <a:lstStyle/>
          <a:p>
            <a:pPr marL="342900" lvl="0" indent="-342900">
              <a:spcBef>
                <a:spcPts val="0"/>
              </a:spcBef>
              <a:buFont typeface="Noto Sans Symbols"/>
              <a:buChar char="✔"/>
            </a:pPr>
            <a:r>
              <a:rPr lang="tr-TR" b="1" dirty="0"/>
              <a:t>i</a:t>
            </a:r>
            <a:r>
              <a:rPr lang="tr-TR" b="1" dirty="0" smtClean="0"/>
              <a:t>ş </a:t>
            </a:r>
            <a:r>
              <a:rPr lang="tr-TR" b="1" dirty="0"/>
              <a:t>süreçleri, doğal afetler ve acil durumlara müdahale açısından kritik öneme </a:t>
            </a:r>
            <a:r>
              <a:rPr lang="tr-TR" b="1" dirty="0" smtClean="0"/>
              <a:t>sahiptir</a:t>
            </a:r>
            <a:r>
              <a:rPr lang="tr-TR" b="1" dirty="0"/>
              <a:t>;</a:t>
            </a:r>
            <a:endParaRPr lang="tr-TR" b="1" dirty="0" smtClean="0"/>
          </a:p>
          <a:p>
            <a:pPr marL="342900" lvl="0" indent="-342900">
              <a:spcBef>
                <a:spcPts val="0"/>
              </a:spcBef>
              <a:buFont typeface="Noto Sans Symbols"/>
              <a:buChar char="✔"/>
            </a:pPr>
            <a:r>
              <a:rPr lang="tr-TR" b="1" dirty="0" smtClean="0"/>
              <a:t>liderler</a:t>
            </a:r>
            <a:r>
              <a:rPr lang="tr-TR" b="1" dirty="0"/>
              <a:t>, iş süreçlerini tehlikeye atan organizasyonlarındaki eksiklikleri tespit </a:t>
            </a:r>
            <a:r>
              <a:rPr lang="tr-TR" b="1" dirty="0" smtClean="0"/>
              <a:t>etmelidir;</a:t>
            </a:r>
          </a:p>
          <a:p>
            <a:pPr marL="342900" lvl="0" indent="-342900">
              <a:spcBef>
                <a:spcPts val="0"/>
              </a:spcBef>
              <a:buFont typeface="Noto Sans Symbols"/>
              <a:buChar char="✔"/>
            </a:pPr>
            <a:r>
              <a:rPr lang="tr-TR" b="1" dirty="0" smtClean="0"/>
              <a:t>çalışanların </a:t>
            </a:r>
            <a:r>
              <a:rPr lang="tr-TR" b="1" dirty="0"/>
              <a:t>organizasyonlarına ilişkin değerlendirmeleri değerlidir ve takdir </a:t>
            </a:r>
            <a:r>
              <a:rPr lang="tr-TR" b="1" dirty="0" smtClean="0"/>
              <a:t>edilmelidir;</a:t>
            </a:r>
          </a:p>
          <a:p>
            <a:pPr marL="342900" lvl="0" indent="-342900">
              <a:spcBef>
                <a:spcPts val="0"/>
              </a:spcBef>
              <a:buFont typeface="Noto Sans Symbols"/>
              <a:buChar char="✔"/>
            </a:pPr>
            <a:r>
              <a:rPr lang="tr-TR" b="1" dirty="0" smtClean="0"/>
              <a:t>çalışanların </a:t>
            </a:r>
            <a:r>
              <a:rPr lang="tr-TR" b="1" dirty="0"/>
              <a:t>görüşleri dinlenmeden somut iyileştirme adımları atılamaz.</a:t>
            </a:r>
            <a:endParaRPr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3"/>
          <p:cNvSpPr txBox="1">
            <a:spLocks noGrp="1"/>
          </p:cNvSpPr>
          <p:nvPr>
            <p:ph type="title"/>
          </p:nvPr>
        </p:nvSpPr>
        <p:spPr>
          <a:xfrm>
            <a:off x="261257" y="1115379"/>
            <a:ext cx="11789229" cy="1408366"/>
          </a:xfrm>
          <a:prstGeom prst="rect">
            <a:avLst/>
          </a:prstGeom>
          <a:noFill/>
          <a:ln>
            <a:noFill/>
          </a:ln>
        </p:spPr>
        <p:txBody>
          <a:bodyPr spcFirstLastPara="1" wrap="square" lIns="91425" tIns="45700" rIns="91425" bIns="45700" anchor="ctr" anchorCtr="0">
            <a:normAutofit/>
          </a:bodyPr>
          <a:lstStyle/>
          <a:p>
            <a:pPr lvl="0">
              <a:buSzPts val="3100"/>
            </a:pPr>
            <a:r>
              <a:rPr lang="tr-TR" sz="3100" dirty="0"/>
              <a:t>Organizasyonunuzu değerlendirmek ve iyileştirmek için 4 adım</a:t>
            </a:r>
            <a:endParaRPr sz="3100" dirty="0"/>
          </a:p>
        </p:txBody>
      </p:sp>
      <p:sp>
        <p:nvSpPr>
          <p:cNvPr id="85" name="Google Shape;85;p3"/>
          <p:cNvSpPr txBox="1">
            <a:spLocks noGrp="1"/>
          </p:cNvSpPr>
          <p:nvPr>
            <p:ph type="body" idx="1"/>
          </p:nvPr>
        </p:nvSpPr>
        <p:spPr>
          <a:xfrm>
            <a:off x="831850" y="2523745"/>
            <a:ext cx="10515600" cy="3565905"/>
          </a:xfrm>
          <a:prstGeom prst="rect">
            <a:avLst/>
          </a:prstGeom>
          <a:noFill/>
          <a:ln>
            <a:noFill/>
          </a:ln>
        </p:spPr>
        <p:txBody>
          <a:bodyPr spcFirstLastPara="1" wrap="square" lIns="91425" tIns="45700" rIns="91425" bIns="45700" anchor="t" anchorCtr="0">
            <a:normAutofit/>
          </a:bodyPr>
          <a:lstStyle/>
          <a:p>
            <a:pPr marL="342900" lvl="0" indent="-190500" algn="l" rtl="0">
              <a:lnSpc>
                <a:spcPct val="110000"/>
              </a:lnSpc>
              <a:spcBef>
                <a:spcPts val="0"/>
              </a:spcBef>
              <a:spcAft>
                <a:spcPts val="0"/>
              </a:spcAft>
              <a:buSzPts val="2400"/>
              <a:buFont typeface="Noto Sans Symbols"/>
              <a:buNone/>
            </a:pPr>
            <a:endParaRPr b="1"/>
          </a:p>
        </p:txBody>
      </p:sp>
      <p:sp>
        <p:nvSpPr>
          <p:cNvPr id="86" name="Google Shape;86;p3"/>
          <p:cNvSpPr/>
          <p:nvPr/>
        </p:nvSpPr>
        <p:spPr>
          <a:xfrm>
            <a:off x="831850" y="3739536"/>
            <a:ext cx="2628900" cy="1183005"/>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a:lnSpc>
                <a:spcPct val="85000"/>
              </a:lnSpc>
            </a:pPr>
            <a:r>
              <a:rPr lang="tr-TR" sz="1800" dirty="0">
                <a:solidFill>
                  <a:schemeClr val="lt1"/>
                </a:solidFill>
                <a:latin typeface="Roboto"/>
                <a:ea typeface="Roboto"/>
                <a:cs typeface="Roboto"/>
                <a:sym typeface="Roboto"/>
              </a:rPr>
              <a:t>çalışanlarla yapılan görüşmeler</a:t>
            </a:r>
            <a:endParaRPr sz="1800" b="0" i="0" u="none" strike="noStrike" cap="none" dirty="0">
              <a:solidFill>
                <a:schemeClr val="lt1"/>
              </a:solidFill>
              <a:latin typeface="Roboto"/>
              <a:ea typeface="Roboto"/>
              <a:cs typeface="Roboto"/>
              <a:sym typeface="Roboto"/>
            </a:endParaRPr>
          </a:p>
        </p:txBody>
      </p:sp>
      <p:sp>
        <p:nvSpPr>
          <p:cNvPr id="87" name="Google Shape;87;p3"/>
          <p:cNvSpPr/>
          <p:nvPr/>
        </p:nvSpPr>
        <p:spPr>
          <a:xfrm>
            <a:off x="3460750" y="3739536"/>
            <a:ext cx="2628900" cy="1183005"/>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a:lnSpc>
                <a:spcPct val="85000"/>
              </a:lnSpc>
            </a:pPr>
            <a:r>
              <a:rPr lang="tr-TR" sz="1800" dirty="0">
                <a:solidFill>
                  <a:schemeClr val="lt1"/>
                </a:solidFill>
                <a:latin typeface="Roboto"/>
                <a:ea typeface="Roboto"/>
                <a:cs typeface="Roboto"/>
                <a:sym typeface="Roboto"/>
              </a:rPr>
              <a:t>görüşmeleri analiz etmek ve raporlamak</a:t>
            </a:r>
            <a:endParaRPr sz="1800" b="0" i="0" u="none" strike="noStrike" cap="none" dirty="0">
              <a:solidFill>
                <a:schemeClr val="lt1"/>
              </a:solidFill>
              <a:latin typeface="Roboto"/>
              <a:ea typeface="Roboto"/>
              <a:cs typeface="Roboto"/>
              <a:sym typeface="Roboto"/>
            </a:endParaRPr>
          </a:p>
        </p:txBody>
      </p:sp>
      <p:sp>
        <p:nvSpPr>
          <p:cNvPr id="88" name="Google Shape;88;p3"/>
          <p:cNvSpPr/>
          <p:nvPr/>
        </p:nvSpPr>
        <p:spPr>
          <a:xfrm>
            <a:off x="6089650" y="3739536"/>
            <a:ext cx="2628900" cy="1183005"/>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a:lnSpc>
                <a:spcPct val="85000"/>
              </a:lnSpc>
            </a:pPr>
            <a:r>
              <a:rPr lang="tr-TR" sz="1800" dirty="0">
                <a:solidFill>
                  <a:schemeClr val="lt1"/>
                </a:solidFill>
                <a:latin typeface="Roboto"/>
                <a:ea typeface="Roboto"/>
                <a:cs typeface="Roboto"/>
                <a:sym typeface="Roboto"/>
              </a:rPr>
              <a:t>raporları personel ile paylaşmak, öneriler </a:t>
            </a:r>
            <a:r>
              <a:rPr lang="tr-TR" sz="1800" dirty="0" smtClean="0">
                <a:solidFill>
                  <a:schemeClr val="lt1"/>
                </a:solidFill>
                <a:latin typeface="Roboto"/>
                <a:ea typeface="Roboto"/>
                <a:cs typeface="Roboto"/>
                <a:sym typeface="Roboto"/>
              </a:rPr>
              <a:t>geliştirmek</a:t>
            </a:r>
            <a:endParaRPr sz="1800" b="0" i="0" u="none" strike="noStrike" cap="none" dirty="0">
              <a:solidFill>
                <a:schemeClr val="lt1"/>
              </a:solidFill>
              <a:latin typeface="Roboto"/>
              <a:ea typeface="Roboto"/>
              <a:cs typeface="Roboto"/>
              <a:sym typeface="Roboto"/>
            </a:endParaRPr>
          </a:p>
        </p:txBody>
      </p:sp>
      <p:sp>
        <p:nvSpPr>
          <p:cNvPr id="89" name="Google Shape;89;p3"/>
          <p:cNvSpPr/>
          <p:nvPr/>
        </p:nvSpPr>
        <p:spPr>
          <a:xfrm>
            <a:off x="8718550" y="3739536"/>
            <a:ext cx="2628900" cy="1183005"/>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a:lnSpc>
                <a:spcPct val="85000"/>
              </a:lnSpc>
            </a:pPr>
            <a:r>
              <a:rPr lang="tr-TR" sz="1800" dirty="0">
                <a:solidFill>
                  <a:schemeClr val="lt1"/>
                </a:solidFill>
                <a:latin typeface="Roboto"/>
                <a:ea typeface="Roboto"/>
                <a:cs typeface="Roboto"/>
                <a:sym typeface="Roboto"/>
              </a:rPr>
              <a:t>iyileştirme adımlarının uygulanması ve takibi</a:t>
            </a:r>
            <a:endParaRPr sz="1800" b="0" i="0" u="none" strike="noStrike" cap="none" dirty="0">
              <a:solidFill>
                <a:schemeClr val="lt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a:spLocks noGrp="1"/>
          </p:cNvSpPr>
          <p:nvPr>
            <p:ph type="title"/>
          </p:nvPr>
        </p:nvSpPr>
        <p:spPr>
          <a:xfrm>
            <a:off x="838200" y="940341"/>
            <a:ext cx="10515600" cy="953774"/>
          </a:xfrm>
          <a:prstGeom prst="rect">
            <a:avLst/>
          </a:prstGeom>
          <a:noFill/>
          <a:ln>
            <a:noFill/>
          </a:ln>
        </p:spPr>
        <p:txBody>
          <a:bodyPr spcFirstLastPara="1" wrap="square" lIns="91425" tIns="45700" rIns="91425" bIns="45700" anchor="ctr" anchorCtr="0">
            <a:normAutofit/>
          </a:bodyPr>
          <a:lstStyle/>
          <a:p>
            <a:pPr lvl="0"/>
            <a:r>
              <a:rPr lang="tr-TR" dirty="0"/>
              <a:t>Adım 1: Çalışanlarınızla görüşün</a:t>
            </a:r>
            <a:endParaRPr dirty="0"/>
          </a:p>
        </p:txBody>
      </p:sp>
      <p:sp>
        <p:nvSpPr>
          <p:cNvPr id="95" name="Google Shape;95;p4"/>
          <p:cNvSpPr txBox="1">
            <a:spLocks noGrp="1"/>
          </p:cNvSpPr>
          <p:nvPr>
            <p:ph type="body" idx="1"/>
          </p:nvPr>
        </p:nvSpPr>
        <p:spPr>
          <a:xfrm>
            <a:off x="838200" y="1894115"/>
            <a:ext cx="10515600" cy="4251098"/>
          </a:xfrm>
          <a:prstGeom prst="rect">
            <a:avLst/>
          </a:prstGeom>
          <a:noFill/>
          <a:ln>
            <a:noFill/>
          </a:ln>
        </p:spPr>
        <p:txBody>
          <a:bodyPr spcFirstLastPara="1" wrap="square" lIns="91425" tIns="45700" rIns="91425" bIns="45700" anchor="t" anchorCtr="0">
            <a:normAutofit lnSpcReduction="10000"/>
          </a:bodyPr>
          <a:lstStyle/>
          <a:p>
            <a:pPr marL="228600" lvl="0" indent="-241934">
              <a:spcBef>
                <a:spcPts val="0"/>
              </a:spcBef>
              <a:buSzPts val="2800"/>
            </a:pPr>
            <a:r>
              <a:rPr lang="tr-TR" dirty="0"/>
              <a:t>düzenli </a:t>
            </a:r>
            <a:r>
              <a:rPr lang="tr-TR" dirty="0" smtClean="0"/>
              <a:t>olarak</a:t>
            </a:r>
          </a:p>
          <a:p>
            <a:pPr marL="228600" lvl="0" indent="-241934">
              <a:spcBef>
                <a:spcPts val="0"/>
              </a:spcBef>
              <a:buSzPts val="2800"/>
            </a:pPr>
            <a:r>
              <a:rPr lang="tr-TR" dirty="0" smtClean="0"/>
              <a:t>personel </a:t>
            </a:r>
            <a:r>
              <a:rPr lang="tr-TR" dirty="0"/>
              <a:t>üyelerinin görüşlerini gizlilik içinde paylaşabilecekleri rahat bir </a:t>
            </a:r>
            <a:r>
              <a:rPr lang="tr-TR" dirty="0" smtClean="0"/>
              <a:t>ortam</a:t>
            </a:r>
          </a:p>
          <a:p>
            <a:pPr marL="228600" lvl="0" indent="-241934">
              <a:spcBef>
                <a:spcPts val="0"/>
              </a:spcBef>
              <a:buSzPts val="2800"/>
            </a:pPr>
            <a:r>
              <a:rPr lang="tr-TR" dirty="0" smtClean="0"/>
              <a:t>etik </a:t>
            </a:r>
            <a:r>
              <a:rPr lang="tr-TR" dirty="0"/>
              <a:t>hususlar: yanıtların herhangi bir olumsuz sonucu olmayacak ve anonim olarak </a:t>
            </a:r>
            <a:r>
              <a:rPr lang="tr-TR" dirty="0" smtClean="0"/>
              <a:t>paylaşılacaktır</a:t>
            </a:r>
          </a:p>
          <a:p>
            <a:pPr marL="228600" lvl="0" indent="-241934">
              <a:spcBef>
                <a:spcPts val="0"/>
              </a:spcBef>
              <a:buSzPts val="2800"/>
            </a:pPr>
            <a:r>
              <a:rPr lang="tr-TR" dirty="0" smtClean="0"/>
              <a:t>sorular </a:t>
            </a:r>
            <a:r>
              <a:rPr lang="tr-TR" dirty="0"/>
              <a:t>üç alanı </a:t>
            </a:r>
            <a:r>
              <a:rPr lang="tr-TR" dirty="0" smtClean="0"/>
              <a:t>kapsamaktadır:</a:t>
            </a:r>
            <a:endParaRPr dirty="0"/>
          </a:p>
          <a:p>
            <a:pPr marL="685800" lvl="1" indent="-240030">
              <a:buSzPts val="2400"/>
            </a:pPr>
            <a:r>
              <a:rPr lang="tr-TR" dirty="0"/>
              <a:t>sosyal </a:t>
            </a:r>
            <a:r>
              <a:rPr lang="tr-TR" dirty="0" smtClean="0"/>
              <a:t>deneyim</a:t>
            </a:r>
          </a:p>
          <a:p>
            <a:pPr marL="685800" lvl="1" indent="-240030">
              <a:buSzPts val="2400"/>
            </a:pPr>
            <a:r>
              <a:rPr lang="tr-TR" dirty="0" smtClean="0"/>
              <a:t>iş deneyimi</a:t>
            </a:r>
          </a:p>
          <a:p>
            <a:pPr marL="685800" lvl="1" indent="-240030">
              <a:buSzPts val="2400"/>
            </a:pPr>
            <a:r>
              <a:rPr lang="tr-TR" dirty="0" smtClean="0"/>
              <a:t>organizasyon </a:t>
            </a:r>
            <a:r>
              <a:rPr lang="tr-TR" dirty="0"/>
              <a:t>deneyimi</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5"/>
          <p:cNvSpPr txBox="1">
            <a:spLocks noGrp="1"/>
          </p:cNvSpPr>
          <p:nvPr>
            <p:ph type="title"/>
          </p:nvPr>
        </p:nvSpPr>
        <p:spPr>
          <a:xfrm>
            <a:off x="838200" y="940341"/>
            <a:ext cx="10515600" cy="953774"/>
          </a:xfrm>
          <a:prstGeom prst="rect">
            <a:avLst/>
          </a:prstGeom>
          <a:noFill/>
          <a:ln>
            <a:noFill/>
          </a:ln>
        </p:spPr>
        <p:txBody>
          <a:bodyPr spcFirstLastPara="1" wrap="square" lIns="91425" tIns="45700" rIns="91425" bIns="45700" anchor="ctr" anchorCtr="0">
            <a:normAutofit/>
          </a:bodyPr>
          <a:lstStyle/>
          <a:p>
            <a:pPr lvl="0"/>
            <a:r>
              <a:rPr lang="tr-TR" dirty="0"/>
              <a:t>Adım 1: örnek mülakat soruları</a:t>
            </a:r>
            <a:endParaRPr dirty="0"/>
          </a:p>
        </p:txBody>
      </p:sp>
      <p:graphicFrame>
        <p:nvGraphicFramePr>
          <p:cNvPr id="101" name="Google Shape;101;p5"/>
          <p:cNvGraphicFramePr/>
          <p:nvPr>
            <p:extLst>
              <p:ext uri="{D42A27DB-BD31-4B8C-83A1-F6EECF244321}">
                <p14:modId xmlns:p14="http://schemas.microsoft.com/office/powerpoint/2010/main" val="2286648245"/>
              </p:ext>
            </p:extLst>
          </p:nvPr>
        </p:nvGraphicFramePr>
        <p:xfrm>
          <a:off x="838200" y="1893888"/>
          <a:ext cx="10515600" cy="4485680"/>
        </p:xfrm>
        <a:graphic>
          <a:graphicData uri="http://schemas.openxmlformats.org/drawingml/2006/table">
            <a:tbl>
              <a:tblPr firstRow="1" bandRow="1">
                <a:noFill/>
                <a:tableStyleId>{DE33B313-7573-46EE-B0F1-A2A0E2F55BBD}</a:tableStyleId>
              </a:tblPr>
              <a:tblGrid>
                <a:gridCol w="3505200"/>
                <a:gridCol w="3505200"/>
                <a:gridCol w="3505200"/>
              </a:tblGrid>
              <a:tr h="370850">
                <a:tc>
                  <a:txBody>
                    <a:bodyPr/>
                    <a:lstStyle/>
                    <a:p>
                      <a:pPr marL="0" marR="0" lvl="0" indent="0" algn="l" rtl="0">
                        <a:spcBef>
                          <a:spcPts val="0"/>
                        </a:spcBef>
                        <a:spcAft>
                          <a:spcPts val="0"/>
                        </a:spcAft>
                        <a:buNone/>
                      </a:pPr>
                      <a:r>
                        <a:rPr lang="tr-TR" sz="1800" dirty="0" smtClean="0"/>
                        <a:t>Sosyal Deneyim</a:t>
                      </a:r>
                      <a:endParaRPr sz="1800" dirty="0"/>
                    </a:p>
                  </a:txBody>
                  <a:tcPr marL="91450" marR="91450" marT="45725" marB="45725">
                    <a:noFill/>
                  </a:tcPr>
                </a:tc>
                <a:tc>
                  <a:txBody>
                    <a:bodyPr/>
                    <a:lstStyle/>
                    <a:p>
                      <a:pPr marL="0" marR="0" lvl="0" indent="0" algn="l" rtl="0">
                        <a:spcBef>
                          <a:spcPts val="0"/>
                        </a:spcBef>
                        <a:spcAft>
                          <a:spcPts val="0"/>
                        </a:spcAft>
                        <a:buNone/>
                      </a:pPr>
                      <a:r>
                        <a:rPr lang="tr-TR" sz="1800" dirty="0" smtClean="0"/>
                        <a:t>İş Deneyimi</a:t>
                      </a:r>
                    </a:p>
                  </a:txBody>
                  <a:tcPr marL="91450" marR="91450" marT="45725" marB="45725">
                    <a:noFill/>
                  </a:tcPr>
                </a:tc>
                <a:tc>
                  <a:txBody>
                    <a:bodyPr/>
                    <a:lstStyle/>
                    <a:p>
                      <a:pPr marL="0" marR="0" lvl="0" indent="0" algn="l" rtl="0">
                        <a:spcBef>
                          <a:spcPts val="0"/>
                        </a:spcBef>
                        <a:spcAft>
                          <a:spcPts val="0"/>
                        </a:spcAft>
                        <a:buNone/>
                      </a:pPr>
                      <a:r>
                        <a:rPr lang="tr-TR" sz="1800" dirty="0" smtClean="0"/>
                        <a:t>Organizasyon Deneyimi</a:t>
                      </a:r>
                      <a:endParaRPr sz="1800" dirty="0"/>
                    </a:p>
                  </a:txBody>
                  <a:tcPr marL="91450" marR="91450" marT="45725" marB="45725">
                    <a:noFill/>
                  </a:tcPr>
                </a:tc>
              </a:tr>
              <a:tr h="370850">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İnsanlar ve ilişkiler: Liderlerim tarafından organizasyona önemli bir katkı sağlayan biri olarak görülüyor ve muamele görüyor muyum?</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İş organizasyonu: Görevimde başarılı olmak için net sorumluluklarım, ilginç işlerim ve ihtiyacım olan kaynaklar var mı?</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Amaç: Şirketimin benim amacımla uyumlu bir amacı ve benim katkıda bulunabileceğim süreçleri var mı?</a:t>
                      </a:r>
                      <a:endParaRPr sz="1800" dirty="0"/>
                    </a:p>
                  </a:txBody>
                  <a:tcPr marL="91450" marR="91450" marT="45725" marB="45725">
                    <a:noFill/>
                  </a:tcPr>
                </a:tc>
              </a:tr>
              <a:tr h="370850">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Takım çalışması: Her gün birlikte çalıştığım kişiler, işbirliğine dayalı ve yenilikçi bir ortam yaratmak için birbirlerine güveniyor ve değer veriyor mu?</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İş kontrolü ve esneklik: İşimi verimli bir şekilde, esnek ve hayatıma olumlu bir şekilde entegre ederek tamamlıyor muyum?</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Teknoloji: Şirketimin teknolojisi, verimli ve sorunsuz bir şekilde çalışmamı sağlıyor mu?</a:t>
                      </a:r>
                      <a:endParaRPr sz="1800" dirty="0"/>
                    </a:p>
                  </a:txBody>
                  <a:tcPr marL="91450" marR="91450" marT="45725" marB="45725">
                    <a:noFill/>
                  </a:tcPr>
                </a:tc>
              </a:tr>
              <a:tr h="370850">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Sosyal iklim: Bu toplulukta hoş karşılanıyor muyum ve aidiyet hissediyor muyum?</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Büyüme ve ödüller: Öğrenmeme, büyümeme ve aileme bakmama yardımcı olacak teşvikler ve fırsatlar sunuluyor mu?</a:t>
                      </a:r>
                      <a:endParaRPr sz="1800" dirty="0"/>
                    </a:p>
                  </a:txBody>
                  <a:tcPr marL="91450" marR="91450" marT="45725" marB="45725">
                    <a:noFill/>
                  </a:tcPr>
                </a:tc>
                <a:tc>
                  <a:txBody>
                    <a:bodyPr/>
                    <a:lstStyle/>
                    <a:p>
                      <a:pPr marL="0" marR="0" lvl="0" indent="0" algn="l" rtl="0">
                        <a:spcBef>
                          <a:spcPts val="0"/>
                        </a:spcBef>
                        <a:spcAft>
                          <a:spcPts val="0"/>
                        </a:spcAft>
                        <a:buNone/>
                      </a:pPr>
                      <a:r>
                        <a:rPr lang="tr-TR" sz="1800" b="0" i="0" u="none" strike="noStrike" dirty="0" smtClean="0">
                          <a:solidFill>
                            <a:schemeClr val="dk1"/>
                          </a:solidFill>
                          <a:latin typeface="Roboto"/>
                          <a:ea typeface="Roboto"/>
                          <a:cs typeface="Roboto"/>
                          <a:sym typeface="Roboto"/>
                        </a:rPr>
                        <a:t>Fiziksel ortam: Çevrem güvenli, rahat ve insan odaklı mı?</a:t>
                      </a:r>
                      <a:endParaRPr sz="1800" dirty="0"/>
                    </a:p>
                  </a:txBody>
                  <a:tcPr marL="91450" marR="91450" marT="45725" marB="45725">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6"/>
          <p:cNvSpPr txBox="1">
            <a:spLocks noGrp="1"/>
          </p:cNvSpPr>
          <p:nvPr>
            <p:ph type="title"/>
          </p:nvPr>
        </p:nvSpPr>
        <p:spPr>
          <a:xfrm>
            <a:off x="838200" y="940341"/>
            <a:ext cx="10515600" cy="953774"/>
          </a:xfrm>
          <a:prstGeom prst="rect">
            <a:avLst/>
          </a:prstGeom>
          <a:noFill/>
          <a:ln>
            <a:noFill/>
          </a:ln>
        </p:spPr>
        <p:txBody>
          <a:bodyPr spcFirstLastPara="1" wrap="square" lIns="91425" tIns="45700" rIns="91425" bIns="45700" anchor="ctr" anchorCtr="0">
            <a:normAutofit/>
          </a:bodyPr>
          <a:lstStyle/>
          <a:p>
            <a:pPr lvl="0">
              <a:buSzPct val="100000"/>
            </a:pPr>
            <a:r>
              <a:rPr lang="it-IT" dirty="0"/>
              <a:t>Adım 2: görüşme analizi ve raporlama</a:t>
            </a:r>
            <a:endParaRPr dirty="0"/>
          </a:p>
        </p:txBody>
      </p:sp>
      <p:grpSp>
        <p:nvGrpSpPr>
          <p:cNvPr id="107" name="Google Shape;107;p6"/>
          <p:cNvGrpSpPr/>
          <p:nvPr/>
        </p:nvGrpSpPr>
        <p:grpSpPr>
          <a:xfrm>
            <a:off x="843430" y="2442750"/>
            <a:ext cx="10505139" cy="3153600"/>
            <a:chOff x="5230" y="548862"/>
            <a:chExt cx="10505139" cy="3153600"/>
          </a:xfrm>
        </p:grpSpPr>
        <p:sp>
          <p:nvSpPr>
            <p:cNvPr id="108" name="Google Shape;108;p6"/>
            <p:cNvSpPr/>
            <p:nvPr/>
          </p:nvSpPr>
          <p:spPr>
            <a:xfrm>
              <a:off x="5230" y="548862"/>
              <a:ext cx="2378024" cy="103679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09" name="Google Shape;109;p6"/>
            <p:cNvSpPr txBox="1"/>
            <p:nvPr/>
          </p:nvSpPr>
          <p:spPr>
            <a:xfrm>
              <a:off x="5230" y="548862"/>
              <a:ext cx="2378024" cy="691200"/>
            </a:xfrm>
            <a:prstGeom prst="rect">
              <a:avLst/>
            </a:prstGeom>
            <a:noFill/>
            <a:ln>
              <a:noFill/>
            </a:ln>
          </p:spPr>
          <p:txBody>
            <a:bodyPr spcFirstLastPara="1" wrap="square" lIns="170675" tIns="170675" rIns="170675" bIns="91425" anchor="t" anchorCtr="0">
              <a:noAutofit/>
            </a:bodyPr>
            <a:lstStyle/>
            <a:p>
              <a:pPr lvl="0">
                <a:lnSpc>
                  <a:spcPct val="90000"/>
                </a:lnSpc>
              </a:pPr>
              <a:r>
                <a:rPr lang="tr-TR" sz="2400" dirty="0">
                  <a:solidFill>
                    <a:schemeClr val="lt1"/>
                  </a:solidFill>
                  <a:latin typeface="Roboto" panose="020B0604020202020204" charset="0"/>
                  <a:ea typeface="Roboto" panose="020B0604020202020204" charset="0"/>
                  <a:cs typeface="Roboto"/>
                  <a:sym typeface="Roboto"/>
                </a:rPr>
                <a:t>bilgi toplama</a:t>
              </a:r>
              <a:endParaRPr sz="2400" b="0" i="0" u="none" strike="noStrike" cap="none" dirty="0">
                <a:solidFill>
                  <a:schemeClr val="lt1"/>
                </a:solidFill>
                <a:latin typeface="Roboto" panose="020B0604020202020204" charset="0"/>
                <a:ea typeface="Roboto" panose="020B0604020202020204" charset="0"/>
                <a:cs typeface="Roboto"/>
                <a:sym typeface="Roboto"/>
              </a:endParaRPr>
            </a:p>
          </p:txBody>
        </p:sp>
        <p:sp>
          <p:nvSpPr>
            <p:cNvPr id="110" name="Google Shape;110;p6"/>
            <p:cNvSpPr/>
            <p:nvPr/>
          </p:nvSpPr>
          <p:spPr>
            <a:xfrm>
              <a:off x="492295" y="1240062"/>
              <a:ext cx="2378024" cy="2462400"/>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11" name="Google Shape;111;p6"/>
            <p:cNvSpPr txBox="1"/>
            <p:nvPr/>
          </p:nvSpPr>
          <p:spPr>
            <a:xfrm>
              <a:off x="561945" y="1309712"/>
              <a:ext cx="2308374" cy="2323100"/>
            </a:xfrm>
            <a:prstGeom prst="rect">
              <a:avLst/>
            </a:prstGeom>
            <a:noFill/>
            <a:ln>
              <a:noFill/>
            </a:ln>
          </p:spPr>
          <p:txBody>
            <a:bodyPr spcFirstLastPara="1" wrap="square" lIns="170675" tIns="170675" rIns="170675" bIns="170675" anchor="t" anchorCtr="0">
              <a:noAutofit/>
            </a:bodyPr>
            <a:lstStyle/>
            <a:p>
              <a:pPr marL="228600" lvl="1" indent="-228600">
                <a:lnSpc>
                  <a:spcPct val="90000"/>
                </a:lnSpc>
                <a:buClr>
                  <a:schemeClr val="dk1"/>
                </a:buClr>
                <a:buSzPts val="2400"/>
                <a:buFont typeface="Roboto"/>
                <a:buChar char="•"/>
              </a:pPr>
              <a:r>
                <a:rPr lang="tr-TR" sz="2100" dirty="0">
                  <a:solidFill>
                    <a:schemeClr val="dk1"/>
                  </a:solidFill>
                  <a:latin typeface="Roboto" panose="020B0604020202020204" charset="0"/>
                  <a:ea typeface="Roboto" panose="020B0604020202020204" charset="0"/>
                  <a:cs typeface="Roboto"/>
                  <a:sym typeface="Roboto"/>
                </a:rPr>
                <a:t>görüşme sırasında not </a:t>
              </a:r>
              <a:r>
                <a:rPr lang="tr-TR" sz="2100" dirty="0" smtClean="0">
                  <a:solidFill>
                    <a:schemeClr val="dk1"/>
                  </a:solidFill>
                  <a:latin typeface="Roboto" panose="020B0604020202020204" charset="0"/>
                  <a:ea typeface="Roboto" panose="020B0604020202020204" charset="0"/>
                  <a:cs typeface="Roboto"/>
                  <a:sym typeface="Roboto"/>
                </a:rPr>
                <a:t>alma</a:t>
              </a:r>
            </a:p>
            <a:p>
              <a:pPr marL="228600" lvl="1" indent="-228600">
                <a:lnSpc>
                  <a:spcPct val="90000"/>
                </a:lnSpc>
                <a:buClr>
                  <a:schemeClr val="dk1"/>
                </a:buClr>
                <a:buSzPts val="2400"/>
                <a:buFont typeface="Roboto"/>
                <a:buChar char="•"/>
              </a:pPr>
              <a:r>
                <a:rPr lang="tr-TR" sz="2100" dirty="0" smtClean="0">
                  <a:solidFill>
                    <a:schemeClr val="dk1"/>
                  </a:solidFill>
                  <a:latin typeface="Roboto" panose="020B0604020202020204" charset="0"/>
                  <a:ea typeface="Roboto" panose="020B0604020202020204" charset="0"/>
                  <a:cs typeface="Roboto"/>
                  <a:sym typeface="Roboto"/>
                </a:rPr>
                <a:t>ses </a:t>
              </a:r>
              <a:r>
                <a:rPr lang="tr-TR" sz="2100" dirty="0">
                  <a:solidFill>
                    <a:schemeClr val="dk1"/>
                  </a:solidFill>
                  <a:latin typeface="Roboto" panose="020B0604020202020204" charset="0"/>
                  <a:ea typeface="Roboto" panose="020B0604020202020204" charset="0"/>
                  <a:cs typeface="Roboto"/>
                  <a:sym typeface="Roboto"/>
                </a:rPr>
                <a:t>kaydı varsa transkripsiyon</a:t>
              </a:r>
              <a:endParaRPr sz="2100" b="0" i="0" u="none" strike="noStrike" cap="none" dirty="0">
                <a:solidFill>
                  <a:schemeClr val="dk1"/>
                </a:solidFill>
                <a:latin typeface="Roboto" panose="020B0604020202020204" charset="0"/>
                <a:ea typeface="Roboto" panose="020B0604020202020204" charset="0"/>
                <a:cs typeface="Roboto"/>
                <a:sym typeface="Roboto"/>
              </a:endParaRPr>
            </a:p>
          </p:txBody>
        </p:sp>
        <p:sp>
          <p:nvSpPr>
            <p:cNvPr id="112" name="Google Shape;112;p6"/>
            <p:cNvSpPr/>
            <p:nvPr/>
          </p:nvSpPr>
          <p:spPr>
            <a:xfrm>
              <a:off x="2743754" y="598432"/>
              <a:ext cx="764259" cy="592059"/>
            </a:xfrm>
            <a:prstGeom prst="rightArrow">
              <a:avLst>
                <a:gd name="adj1" fmla="val 60000"/>
                <a:gd name="adj2" fmla="val 50000"/>
              </a:avLst>
            </a:prstGeom>
            <a:solidFill>
              <a:srgbClr val="B1A8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13" name="Google Shape;113;p6"/>
            <p:cNvSpPr txBox="1"/>
            <p:nvPr/>
          </p:nvSpPr>
          <p:spPr>
            <a:xfrm>
              <a:off x="2743754" y="716844"/>
              <a:ext cx="586641" cy="35523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900" b="0" i="0" u="none" strike="noStrike" cap="none">
                <a:solidFill>
                  <a:schemeClr val="lt1"/>
                </a:solidFill>
                <a:latin typeface="Roboto" panose="020B0604020202020204" charset="0"/>
                <a:ea typeface="Roboto" panose="020B0604020202020204" charset="0"/>
                <a:cs typeface="Roboto"/>
                <a:sym typeface="Roboto"/>
              </a:endParaRPr>
            </a:p>
          </p:txBody>
        </p:sp>
        <p:sp>
          <p:nvSpPr>
            <p:cNvPr id="114" name="Google Shape;114;p6"/>
            <p:cNvSpPr/>
            <p:nvPr/>
          </p:nvSpPr>
          <p:spPr>
            <a:xfrm>
              <a:off x="3825254" y="548862"/>
              <a:ext cx="2378024" cy="103679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15" name="Google Shape;115;p6"/>
            <p:cNvSpPr txBox="1"/>
            <p:nvPr/>
          </p:nvSpPr>
          <p:spPr>
            <a:xfrm>
              <a:off x="3825254" y="548862"/>
              <a:ext cx="2378024" cy="691200"/>
            </a:xfrm>
            <a:prstGeom prst="rect">
              <a:avLst/>
            </a:prstGeom>
            <a:noFill/>
            <a:ln>
              <a:noFill/>
            </a:ln>
          </p:spPr>
          <p:txBody>
            <a:bodyPr spcFirstLastPara="1" wrap="square" lIns="170675" tIns="170675" rIns="170675" bIns="91425" anchor="t" anchorCtr="0">
              <a:noAutofit/>
            </a:bodyPr>
            <a:lstStyle/>
            <a:p>
              <a:pPr lvl="0">
                <a:lnSpc>
                  <a:spcPct val="90000"/>
                </a:lnSpc>
              </a:pPr>
              <a:r>
                <a:rPr lang="tr-TR" sz="2400" dirty="0">
                  <a:solidFill>
                    <a:schemeClr val="lt1"/>
                  </a:solidFill>
                  <a:latin typeface="Roboto" panose="020B0604020202020204" charset="0"/>
                  <a:ea typeface="Roboto" panose="020B0604020202020204" charset="0"/>
                  <a:cs typeface="Roboto"/>
                  <a:sym typeface="Roboto"/>
                </a:rPr>
                <a:t>analiz etmek</a:t>
              </a:r>
              <a:endParaRPr sz="2400" b="0" i="0" u="none" strike="noStrike" cap="none" dirty="0">
                <a:solidFill>
                  <a:schemeClr val="lt1"/>
                </a:solidFill>
                <a:latin typeface="Roboto" panose="020B0604020202020204" charset="0"/>
                <a:ea typeface="Roboto" panose="020B0604020202020204" charset="0"/>
                <a:cs typeface="Roboto"/>
                <a:sym typeface="Roboto"/>
              </a:endParaRPr>
            </a:p>
          </p:txBody>
        </p:sp>
        <p:sp>
          <p:nvSpPr>
            <p:cNvPr id="116" name="Google Shape;116;p6"/>
            <p:cNvSpPr/>
            <p:nvPr/>
          </p:nvSpPr>
          <p:spPr>
            <a:xfrm>
              <a:off x="4312320" y="1240062"/>
              <a:ext cx="2378024" cy="2462400"/>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17" name="Google Shape;117;p6"/>
            <p:cNvSpPr txBox="1"/>
            <p:nvPr/>
          </p:nvSpPr>
          <p:spPr>
            <a:xfrm>
              <a:off x="4381970" y="1309712"/>
              <a:ext cx="2238724" cy="2323100"/>
            </a:xfrm>
            <a:prstGeom prst="rect">
              <a:avLst/>
            </a:prstGeom>
            <a:noFill/>
            <a:ln>
              <a:noFill/>
            </a:ln>
          </p:spPr>
          <p:txBody>
            <a:bodyPr spcFirstLastPara="1" wrap="square" lIns="170675" tIns="170675" rIns="170675" bIns="170675" anchor="t" anchorCtr="0">
              <a:noAutofit/>
            </a:bodyPr>
            <a:lstStyle/>
            <a:p>
              <a:pPr marL="228600" lvl="1" indent="-228600">
                <a:lnSpc>
                  <a:spcPct val="90000"/>
                </a:lnSpc>
                <a:buClr>
                  <a:schemeClr val="dk1"/>
                </a:buClr>
                <a:buSzPts val="2400"/>
                <a:buFont typeface="Roboto"/>
                <a:buChar char="•"/>
              </a:pPr>
              <a:r>
                <a:rPr lang="tr-TR" sz="2100" dirty="0">
                  <a:solidFill>
                    <a:schemeClr val="dk1"/>
                  </a:solidFill>
                  <a:latin typeface="Roboto" panose="020B0604020202020204" charset="0"/>
                  <a:ea typeface="Roboto" panose="020B0604020202020204" charset="0"/>
                  <a:cs typeface="Roboto"/>
                  <a:sym typeface="Roboto"/>
                </a:rPr>
                <a:t>her bir görüşmeci için ana ifadelerin özeti</a:t>
              </a:r>
              <a:endParaRPr sz="2100" b="0" i="0" u="none" strike="noStrike" cap="none" dirty="0">
                <a:solidFill>
                  <a:schemeClr val="dk1"/>
                </a:solidFill>
                <a:latin typeface="Roboto" panose="020B0604020202020204" charset="0"/>
                <a:ea typeface="Roboto" panose="020B0604020202020204" charset="0"/>
                <a:cs typeface="Roboto"/>
                <a:sym typeface="Roboto"/>
              </a:endParaRPr>
            </a:p>
          </p:txBody>
        </p:sp>
        <p:sp>
          <p:nvSpPr>
            <p:cNvPr id="118" name="Google Shape;118;p6"/>
            <p:cNvSpPr/>
            <p:nvPr/>
          </p:nvSpPr>
          <p:spPr>
            <a:xfrm>
              <a:off x="6563779" y="598432"/>
              <a:ext cx="764259" cy="592059"/>
            </a:xfrm>
            <a:prstGeom prst="rightArrow">
              <a:avLst>
                <a:gd name="adj1" fmla="val 60000"/>
                <a:gd name="adj2" fmla="val 50000"/>
              </a:avLst>
            </a:prstGeom>
            <a:solidFill>
              <a:srgbClr val="B1A8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19" name="Google Shape;119;p6"/>
            <p:cNvSpPr txBox="1"/>
            <p:nvPr/>
          </p:nvSpPr>
          <p:spPr>
            <a:xfrm>
              <a:off x="6563779" y="716844"/>
              <a:ext cx="586641" cy="355235"/>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900" b="0" i="0" u="none" strike="noStrike" cap="none">
                <a:solidFill>
                  <a:schemeClr val="lt1"/>
                </a:solidFill>
                <a:latin typeface="Roboto" panose="020B0604020202020204" charset="0"/>
                <a:ea typeface="Roboto" panose="020B0604020202020204" charset="0"/>
                <a:cs typeface="Roboto"/>
                <a:sym typeface="Roboto"/>
              </a:endParaRPr>
            </a:p>
          </p:txBody>
        </p:sp>
        <p:sp>
          <p:nvSpPr>
            <p:cNvPr id="120" name="Google Shape;120;p6"/>
            <p:cNvSpPr/>
            <p:nvPr/>
          </p:nvSpPr>
          <p:spPr>
            <a:xfrm>
              <a:off x="7645279" y="548862"/>
              <a:ext cx="2378024" cy="103679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21" name="Google Shape;121;p6"/>
            <p:cNvSpPr txBox="1"/>
            <p:nvPr/>
          </p:nvSpPr>
          <p:spPr>
            <a:xfrm>
              <a:off x="7645279" y="548862"/>
              <a:ext cx="2378024" cy="691200"/>
            </a:xfrm>
            <a:prstGeom prst="rect">
              <a:avLst/>
            </a:prstGeom>
            <a:noFill/>
            <a:ln>
              <a:noFill/>
            </a:ln>
          </p:spPr>
          <p:txBody>
            <a:bodyPr spcFirstLastPara="1" wrap="square" lIns="170675" tIns="170675" rIns="170675" bIns="91425" anchor="t" anchorCtr="0">
              <a:noAutofit/>
            </a:bodyPr>
            <a:lstStyle/>
            <a:p>
              <a:pPr lvl="0">
                <a:lnSpc>
                  <a:spcPct val="90000"/>
                </a:lnSpc>
              </a:pPr>
              <a:r>
                <a:rPr lang="tr-TR" sz="2400" dirty="0">
                  <a:solidFill>
                    <a:schemeClr val="lt1"/>
                  </a:solidFill>
                  <a:latin typeface="Roboto" panose="020B0604020202020204" charset="0"/>
                  <a:ea typeface="Roboto" panose="020B0604020202020204" charset="0"/>
                  <a:cs typeface="Roboto"/>
                  <a:sym typeface="Roboto"/>
                </a:rPr>
                <a:t>raporlama</a:t>
              </a:r>
              <a:endParaRPr sz="2400" b="0" i="0" u="none" strike="noStrike" cap="none" dirty="0">
                <a:solidFill>
                  <a:schemeClr val="lt1"/>
                </a:solidFill>
                <a:latin typeface="Roboto" panose="020B0604020202020204" charset="0"/>
                <a:ea typeface="Roboto" panose="020B0604020202020204" charset="0"/>
                <a:cs typeface="Roboto"/>
                <a:sym typeface="Roboto"/>
              </a:endParaRPr>
            </a:p>
          </p:txBody>
        </p:sp>
        <p:sp>
          <p:nvSpPr>
            <p:cNvPr id="122" name="Google Shape;122;p6"/>
            <p:cNvSpPr/>
            <p:nvPr/>
          </p:nvSpPr>
          <p:spPr>
            <a:xfrm>
              <a:off x="8132345" y="1240062"/>
              <a:ext cx="2378024" cy="2462400"/>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Roboto" panose="020B0604020202020204" charset="0"/>
                <a:ea typeface="Roboto" panose="020B0604020202020204" charset="0"/>
              </a:endParaRPr>
            </a:p>
          </p:txBody>
        </p:sp>
        <p:sp>
          <p:nvSpPr>
            <p:cNvPr id="123" name="Google Shape;123;p6"/>
            <p:cNvSpPr txBox="1"/>
            <p:nvPr/>
          </p:nvSpPr>
          <p:spPr>
            <a:xfrm>
              <a:off x="8201995" y="1309712"/>
              <a:ext cx="2238724" cy="2323100"/>
            </a:xfrm>
            <a:prstGeom prst="rect">
              <a:avLst/>
            </a:prstGeom>
            <a:noFill/>
            <a:ln>
              <a:noFill/>
            </a:ln>
          </p:spPr>
          <p:txBody>
            <a:bodyPr spcFirstLastPara="1" wrap="square" lIns="170675" tIns="170675" rIns="170675" bIns="170675" anchor="t" anchorCtr="0">
              <a:noAutofit/>
            </a:bodyPr>
            <a:lstStyle/>
            <a:p>
              <a:pPr marL="228600" lvl="1" indent="-228600">
                <a:lnSpc>
                  <a:spcPct val="90000"/>
                </a:lnSpc>
                <a:buClr>
                  <a:schemeClr val="dk1"/>
                </a:buClr>
                <a:buSzPts val="2400"/>
                <a:buFont typeface="Roboto"/>
                <a:buChar char="•"/>
              </a:pPr>
              <a:r>
                <a:rPr lang="tr-TR" sz="2100" dirty="0">
                  <a:solidFill>
                    <a:schemeClr val="dk1"/>
                  </a:solidFill>
                  <a:latin typeface="Roboto" panose="020B0604020202020204" charset="0"/>
                  <a:ea typeface="Roboto" panose="020B0604020202020204" charset="0"/>
                  <a:cs typeface="Roboto"/>
                  <a:sym typeface="Roboto"/>
                </a:rPr>
                <a:t>röportaj yanıtları tek bir raporda dosyalanır</a:t>
              </a:r>
              <a:endParaRPr sz="2100" b="0" i="0" u="none" strike="noStrike" cap="none" dirty="0">
                <a:solidFill>
                  <a:schemeClr val="dk1"/>
                </a:solidFill>
                <a:latin typeface="Roboto" panose="020B0604020202020204" charset="0"/>
                <a:ea typeface="Roboto" panose="020B0604020202020204" charset="0"/>
                <a:cs typeface="Roboto"/>
                <a:sym typeface="Roboto"/>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7"/>
          <p:cNvSpPr txBox="1">
            <a:spLocks noGrp="1"/>
          </p:cNvSpPr>
          <p:nvPr>
            <p:ph type="title"/>
          </p:nvPr>
        </p:nvSpPr>
        <p:spPr>
          <a:xfrm>
            <a:off x="838200" y="940341"/>
            <a:ext cx="10858500" cy="953774"/>
          </a:xfrm>
          <a:prstGeom prst="rect">
            <a:avLst/>
          </a:prstGeom>
          <a:noFill/>
          <a:ln>
            <a:noFill/>
          </a:ln>
        </p:spPr>
        <p:txBody>
          <a:bodyPr spcFirstLastPara="1" wrap="square" lIns="91425" tIns="45700" rIns="91425" bIns="45700" anchor="ctr" anchorCtr="0">
            <a:normAutofit fontScale="90000"/>
          </a:bodyPr>
          <a:lstStyle/>
          <a:p>
            <a:pPr lvl="0">
              <a:buSzPct val="100000"/>
            </a:pPr>
            <a:r>
              <a:rPr lang="tr-TR" dirty="0"/>
              <a:t>Adım 3: değerlendirme sonuçlarının raporlanması</a:t>
            </a:r>
            <a:endParaRPr dirty="0"/>
          </a:p>
        </p:txBody>
      </p:sp>
      <p:sp>
        <p:nvSpPr>
          <p:cNvPr id="129" name="Google Shape;129;p7"/>
          <p:cNvSpPr txBox="1">
            <a:spLocks noGrp="1"/>
          </p:cNvSpPr>
          <p:nvPr>
            <p:ph type="body" idx="1"/>
          </p:nvPr>
        </p:nvSpPr>
        <p:spPr>
          <a:xfrm>
            <a:off x="838200" y="2124049"/>
            <a:ext cx="6852557" cy="3471024"/>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2800"/>
            </a:pPr>
            <a:r>
              <a:rPr lang="tr-TR" dirty="0"/>
              <a:t>anonimleştirilmiş görüşme sonuçlarını toplantıda rapor </a:t>
            </a:r>
            <a:r>
              <a:rPr lang="tr-TR" dirty="0" smtClean="0"/>
              <a:t>edin</a:t>
            </a:r>
          </a:p>
          <a:p>
            <a:pPr marL="228600" lvl="0" indent="-228600">
              <a:spcBef>
                <a:spcPts val="0"/>
              </a:spcBef>
              <a:buSzPts val="2800"/>
            </a:pPr>
            <a:r>
              <a:rPr lang="tr-TR" dirty="0" smtClean="0"/>
              <a:t>lider </a:t>
            </a:r>
            <a:r>
              <a:rPr lang="tr-TR" dirty="0"/>
              <a:t>önerilerini </a:t>
            </a:r>
            <a:r>
              <a:rPr lang="tr-TR" dirty="0" smtClean="0"/>
              <a:t>paylaşır</a:t>
            </a:r>
          </a:p>
          <a:p>
            <a:pPr marL="228600" lvl="0" indent="-228600">
              <a:spcBef>
                <a:spcPts val="0"/>
              </a:spcBef>
              <a:buSzPts val="2800"/>
            </a:pPr>
            <a:r>
              <a:rPr lang="tr-TR" dirty="0" smtClean="0"/>
              <a:t>personel </a:t>
            </a:r>
            <a:r>
              <a:rPr lang="tr-TR" dirty="0"/>
              <a:t>üyeleri önerilerini paylaşmaya davet edilir (toplantıda veya bireysel olarak)</a:t>
            </a:r>
            <a:endParaRPr dirty="0"/>
          </a:p>
        </p:txBody>
      </p:sp>
      <p:pic>
        <p:nvPicPr>
          <p:cNvPr id="130" name="Google Shape;130;p7"/>
          <p:cNvPicPr preferRelativeResize="0"/>
          <p:nvPr/>
        </p:nvPicPr>
        <p:blipFill rotWithShape="1">
          <a:blip r:embed="rId3">
            <a:alphaModFix/>
          </a:blip>
          <a:srcRect/>
          <a:stretch/>
        </p:blipFill>
        <p:spPr>
          <a:xfrm>
            <a:off x="8496300" y="1894115"/>
            <a:ext cx="3200400" cy="3200400"/>
          </a:xfrm>
          <a:prstGeom prst="rect">
            <a:avLst/>
          </a:prstGeom>
          <a:noFill/>
          <a:ln>
            <a:noFill/>
          </a:ln>
        </p:spPr>
      </p:pic>
      <p:sp>
        <p:nvSpPr>
          <p:cNvPr id="6" name="Google Shape;87;p3"/>
          <p:cNvSpPr txBox="1"/>
          <p:nvPr/>
        </p:nvSpPr>
        <p:spPr>
          <a:xfrm>
            <a:off x="8496300" y="5225782"/>
            <a:ext cx="3200400" cy="369291"/>
          </a:xfrm>
          <a:prstGeom prst="rect">
            <a:avLst/>
          </a:prstGeom>
          <a:solidFill>
            <a:srgbClr val="FFD3D4"/>
          </a:solidFill>
          <a:ln w="12700" cap="flat" cmpd="sng">
            <a:solidFill>
              <a:schemeClr val="accent6"/>
            </a:solidFill>
            <a:prstDash val="solid"/>
            <a:miter lim="800000"/>
            <a:headEnd type="none" w="sm" len="sm"/>
            <a:tailEnd type="none" w="sm" len="sm"/>
          </a:ln>
        </p:spPr>
        <p:txBody>
          <a:bodyPr spcFirstLastPara="1" wrap="square" lIns="91425" tIns="45700" rIns="91425" bIns="45700" anchor="t" anchorCtr="0">
            <a:spAutoFit/>
          </a:bodyPr>
          <a:lstStyle/>
          <a:p>
            <a:pPr lvl="0"/>
            <a:r>
              <a:rPr lang="tr-TR" sz="900" dirty="0">
                <a:solidFill>
                  <a:schemeClr val="dk1"/>
                </a:solidFill>
                <a:latin typeface="Roboto"/>
                <a:ea typeface="Roboto"/>
                <a:cs typeface="Roboto"/>
                <a:sym typeface="Roboto"/>
              </a:rPr>
              <a:t>Yapay zeka desteğiyle üretilen, umut toplantısının sembolik </a:t>
            </a:r>
            <a:r>
              <a:rPr lang="tr-TR" sz="900" dirty="0" smtClean="0">
                <a:solidFill>
                  <a:schemeClr val="dk1"/>
                </a:solidFill>
                <a:latin typeface="Roboto"/>
                <a:ea typeface="Roboto"/>
                <a:cs typeface="Roboto"/>
                <a:sym typeface="Roboto"/>
              </a:rPr>
              <a:t>tasviri.</a:t>
            </a:r>
            <a:endParaRPr sz="900" dirty="0">
              <a:solidFill>
                <a:schemeClr val="dk1"/>
              </a:solidFill>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8"/>
          <p:cNvSpPr txBox="1">
            <a:spLocks noGrp="1"/>
          </p:cNvSpPr>
          <p:nvPr>
            <p:ph type="title"/>
          </p:nvPr>
        </p:nvSpPr>
        <p:spPr>
          <a:xfrm>
            <a:off x="838200" y="940341"/>
            <a:ext cx="10515600" cy="953774"/>
          </a:xfrm>
          <a:prstGeom prst="rect">
            <a:avLst/>
          </a:prstGeom>
          <a:noFill/>
          <a:ln>
            <a:noFill/>
          </a:ln>
        </p:spPr>
        <p:txBody>
          <a:bodyPr spcFirstLastPara="1" wrap="square" lIns="91425" tIns="45700" rIns="91425" bIns="45700" anchor="ctr" anchorCtr="0">
            <a:normAutofit/>
          </a:bodyPr>
          <a:lstStyle/>
          <a:p>
            <a:pPr lvl="0"/>
            <a:r>
              <a:rPr lang="tr-TR" dirty="0"/>
              <a:t>Adım 4: iyileştirme</a:t>
            </a:r>
            <a:endParaRPr dirty="0"/>
          </a:p>
        </p:txBody>
      </p:sp>
      <p:sp>
        <p:nvSpPr>
          <p:cNvPr id="137" name="Google Shape;137;p8"/>
          <p:cNvSpPr txBox="1">
            <a:spLocks noGrp="1"/>
          </p:cNvSpPr>
          <p:nvPr>
            <p:ph type="body" idx="1"/>
          </p:nvPr>
        </p:nvSpPr>
        <p:spPr>
          <a:xfrm>
            <a:off x="838200" y="1894115"/>
            <a:ext cx="8939543" cy="4251098"/>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2800"/>
            </a:pPr>
            <a:r>
              <a:rPr lang="tr-TR" dirty="0"/>
              <a:t>kararlaştırılan öneriler </a:t>
            </a:r>
            <a:r>
              <a:rPr lang="tr-TR" dirty="0" smtClean="0"/>
              <a:t>uygulanır</a:t>
            </a:r>
          </a:p>
          <a:p>
            <a:pPr marL="228600" lvl="0" indent="-228600">
              <a:spcBef>
                <a:spcPts val="0"/>
              </a:spcBef>
              <a:buSzPts val="2800"/>
            </a:pPr>
            <a:r>
              <a:rPr lang="tr-TR" dirty="0" smtClean="0"/>
              <a:t>işbirliğine </a:t>
            </a:r>
            <a:r>
              <a:rPr lang="tr-TR" dirty="0"/>
              <a:t>dayalı </a:t>
            </a:r>
            <a:r>
              <a:rPr lang="tr-TR" dirty="0" smtClean="0"/>
              <a:t>değerlendirme vasıtasıyla </a:t>
            </a:r>
            <a:r>
              <a:rPr lang="tr-TR" dirty="0"/>
              <a:t>düzenli izleme/tarama </a:t>
            </a:r>
            <a:endParaRPr lang="tr-TR" dirty="0" smtClean="0"/>
          </a:p>
          <a:p>
            <a:pPr marL="228600" lvl="0" indent="-228600">
              <a:spcBef>
                <a:spcPts val="0"/>
              </a:spcBef>
              <a:buSzPts val="2800"/>
            </a:pPr>
            <a:r>
              <a:rPr lang="tr-TR" dirty="0" smtClean="0"/>
              <a:t>lider </a:t>
            </a:r>
            <a:r>
              <a:rPr lang="tr-TR" dirty="0"/>
              <a:t>taramayı koordine eder ve düzenli olarak rapor verir</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9"/>
          <p:cNvSpPr txBox="1">
            <a:spLocks noGrp="1"/>
          </p:cNvSpPr>
          <p:nvPr>
            <p:ph type="body" idx="1"/>
          </p:nvPr>
        </p:nvSpPr>
        <p:spPr>
          <a:xfrm>
            <a:off x="831850" y="1965961"/>
            <a:ext cx="10515600" cy="3565905"/>
          </a:xfrm>
          <a:prstGeom prst="rect">
            <a:avLst/>
          </a:prstGeom>
          <a:noFill/>
          <a:ln>
            <a:noFill/>
          </a:ln>
        </p:spPr>
        <p:txBody>
          <a:bodyPr spcFirstLastPara="1" wrap="square" lIns="91425" tIns="45700" rIns="91425" bIns="45700" anchor="t" anchorCtr="0">
            <a:noAutofit/>
          </a:bodyPr>
          <a:lstStyle/>
          <a:p>
            <a:pPr marL="0" lvl="0" indent="0">
              <a:spcBef>
                <a:spcPts val="0"/>
              </a:spcBef>
              <a:buSzPts val="1700"/>
            </a:pPr>
            <a:r>
              <a:rPr lang="tr-TR" sz="1700" dirty="0"/>
              <a:t>Uyarlanan kaynak : </a:t>
            </a:r>
            <a:endParaRPr dirty="0"/>
          </a:p>
          <a:p>
            <a:pPr marL="0" lvl="0" indent="0" algn="l" rtl="0">
              <a:lnSpc>
                <a:spcPct val="110000"/>
              </a:lnSpc>
              <a:spcBef>
                <a:spcPts val="1000"/>
              </a:spcBef>
              <a:spcAft>
                <a:spcPts val="0"/>
              </a:spcAft>
              <a:buSzPts val="1800"/>
              <a:buNone/>
            </a:pPr>
            <a:r>
              <a:rPr lang="tr-TR" sz="1800" dirty="0" err="1"/>
              <a:t>Emmett</a:t>
            </a:r>
            <a:r>
              <a:rPr lang="tr-TR" sz="1800" dirty="0"/>
              <a:t>, J., </a:t>
            </a:r>
            <a:r>
              <a:rPr lang="tr-TR" sz="1800" dirty="0" err="1"/>
              <a:t>Komm</a:t>
            </a:r>
            <a:r>
              <a:rPr lang="tr-TR" sz="1800" dirty="0"/>
              <a:t>, A., </a:t>
            </a:r>
            <a:r>
              <a:rPr lang="tr-TR" sz="1800" dirty="0" err="1"/>
              <a:t>Moritz</a:t>
            </a:r>
            <a:r>
              <a:rPr lang="tr-TR" sz="1800" dirty="0"/>
              <a:t>, S., &amp; </a:t>
            </a:r>
            <a:r>
              <a:rPr lang="tr-TR" sz="1800" dirty="0" err="1"/>
              <a:t>Schultz</a:t>
            </a:r>
            <a:r>
              <a:rPr lang="tr-TR" sz="1800" dirty="0"/>
              <a:t>, F. (</a:t>
            </a:r>
            <a:r>
              <a:rPr lang="tr-TR" sz="1800" dirty="0" err="1"/>
              <a:t>September</a:t>
            </a:r>
            <a:r>
              <a:rPr lang="tr-TR" sz="1800" dirty="0"/>
              <a:t> 30, 2021). </a:t>
            </a:r>
            <a:r>
              <a:rPr lang="tr-TR" sz="1800" i="1" dirty="0" err="1"/>
              <a:t>This</a:t>
            </a:r>
            <a:r>
              <a:rPr lang="tr-TR" sz="1800" i="1" dirty="0"/>
              <a:t> time </a:t>
            </a:r>
            <a:r>
              <a:rPr lang="tr-TR" sz="1800" i="1" dirty="0" err="1"/>
              <a:t>it’s</a:t>
            </a:r>
            <a:r>
              <a:rPr lang="tr-TR" sz="1800" i="1" dirty="0"/>
              <a:t> </a:t>
            </a:r>
            <a:r>
              <a:rPr lang="tr-TR" sz="1800" i="1" dirty="0" err="1"/>
              <a:t>personal</a:t>
            </a:r>
            <a:r>
              <a:rPr lang="tr-TR" sz="1800" i="1" dirty="0"/>
              <a:t>: </a:t>
            </a:r>
            <a:r>
              <a:rPr lang="tr-TR" sz="1800" i="1" dirty="0" err="1"/>
              <a:t>Shaping</a:t>
            </a:r>
            <a:r>
              <a:rPr lang="tr-TR" sz="1800" i="1" dirty="0"/>
              <a:t> </a:t>
            </a:r>
            <a:r>
              <a:rPr lang="tr-TR" sz="1800" i="1" dirty="0" err="1"/>
              <a:t>the</a:t>
            </a:r>
            <a:r>
              <a:rPr lang="tr-TR" sz="1800" i="1" dirty="0"/>
              <a:t> ‘</a:t>
            </a:r>
            <a:r>
              <a:rPr lang="tr-TR" sz="1800" i="1" dirty="0" err="1"/>
              <a:t>new</a:t>
            </a:r>
            <a:r>
              <a:rPr lang="tr-TR" sz="1800" i="1" dirty="0"/>
              <a:t> </a:t>
            </a:r>
            <a:r>
              <a:rPr lang="tr-TR" sz="1800" i="1" dirty="0" err="1"/>
              <a:t>possible</a:t>
            </a:r>
            <a:r>
              <a:rPr lang="tr-TR" sz="1800" i="1" dirty="0"/>
              <a:t>’ </a:t>
            </a:r>
            <a:r>
              <a:rPr lang="tr-TR" sz="1800" i="1" dirty="0" err="1"/>
              <a:t>through</a:t>
            </a:r>
            <a:r>
              <a:rPr lang="tr-TR" sz="1800" i="1" dirty="0"/>
              <a:t> </a:t>
            </a:r>
            <a:r>
              <a:rPr lang="tr-TR" sz="1800" i="1" dirty="0" err="1"/>
              <a:t>employee</a:t>
            </a:r>
            <a:r>
              <a:rPr lang="tr-TR" sz="1800" i="1" dirty="0"/>
              <a:t> </a:t>
            </a:r>
            <a:r>
              <a:rPr lang="tr-TR" sz="1800" i="1" dirty="0" err="1"/>
              <a:t>experience</a:t>
            </a:r>
            <a:r>
              <a:rPr lang="tr-TR" sz="1800" i="1" dirty="0"/>
              <a:t>. </a:t>
            </a:r>
            <a:r>
              <a:rPr lang="tr-TR" sz="1800" dirty="0" err="1"/>
              <a:t>McKindey</a:t>
            </a:r>
            <a:r>
              <a:rPr lang="tr-TR" sz="1800" dirty="0"/>
              <a:t> &amp; </a:t>
            </a:r>
            <a:r>
              <a:rPr lang="tr-TR" sz="1800" dirty="0" err="1"/>
              <a:t>Company</a:t>
            </a:r>
            <a:r>
              <a:rPr lang="tr-TR" sz="1800" dirty="0"/>
              <a:t>. https://www.mckinsey.com/capabilities/people-and-organizational-performance/our-insights/this-time-its-personal-shaping-the-new-possible-through-employee-experience </a:t>
            </a:r>
            <a:r>
              <a:rPr lang="tr-TR" sz="1700" u="sng" dirty="0">
                <a:solidFill>
                  <a:schemeClr val="hlink"/>
                </a:solidFill>
                <a:hlinkClick r:id="rId3"/>
              </a:rPr>
              <a:t>https://www.ordemdospsicologos.pt/ficheiros/documentos/comorecuperaremocionalmentesituacoesincendio.pdf</a:t>
            </a:r>
            <a:endParaRPr sz="1700" dirty="0"/>
          </a:p>
        </p:txBody>
      </p:sp>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457</Words>
  <Application>Microsoft Office PowerPoint</Application>
  <PresentationFormat>Geniş ekran</PresentationFormat>
  <Paragraphs>52</Paragraphs>
  <Slides>10</Slides>
  <Notes>10</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10</vt:i4>
      </vt:variant>
    </vt:vector>
  </HeadingPairs>
  <TitlesOfParts>
    <vt:vector size="17" baseType="lpstr">
      <vt:lpstr>Noto Sans Symbols</vt:lpstr>
      <vt:lpstr>Avenir</vt:lpstr>
      <vt:lpstr>Roboto</vt:lpstr>
      <vt:lpstr>Arial</vt:lpstr>
      <vt:lpstr>Roboto Flex Normal</vt:lpstr>
      <vt:lpstr>Roboto SemiBold</vt:lpstr>
      <vt:lpstr>BlockprintVTI</vt:lpstr>
      <vt:lpstr>Organizasyonunuzu Değerlendirin ve İyileştirin</vt:lpstr>
      <vt:lpstr>Organizasyonunuzu değerlendirin ve iyileştirin – neden önemlidir?</vt:lpstr>
      <vt:lpstr>Organizasyonunuzu değerlendirmek ve iyileştirmek için 4 adım</vt:lpstr>
      <vt:lpstr>Adım 1: Çalışanlarınızla görüşün</vt:lpstr>
      <vt:lpstr>Adım 1: örnek mülakat soruları</vt:lpstr>
      <vt:lpstr>Adım 2: görüşme analizi ve raporlama</vt:lpstr>
      <vt:lpstr>Adım 3: değerlendirme sonuçlarının raporlanması</vt:lpstr>
      <vt:lpstr>Adım 4: iyileştirme</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Evaluate and Improve Your Organization</dc:title>
  <dc:creator>Zoi Paliotzika</dc:creator>
  <cp:lastModifiedBy>Windows Kullanıcısı</cp:lastModifiedBy>
  <cp:revision>6</cp:revision>
  <dcterms:created xsi:type="dcterms:W3CDTF">2024-09-05T11:19:10Z</dcterms:created>
  <dcterms:modified xsi:type="dcterms:W3CDTF">2026-03-03T14:53:28Z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