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embeddedFontLst>
    <p:embeddedFont>
      <p:font typeface="Roboto" panose="02000000000000000000" pitchFamily="2" charset="0"/>
      <p:regular r:id="rId8"/>
      <p:bold r:id="rId9"/>
      <p:italic r:id="rId10"/>
      <p:boldItalic r:id="rId11"/>
    </p:embeddedFont>
    <p:embeddedFont>
      <p:font typeface="Roboto SemiBold" panose="020B0604020202020204"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 roundtripDataSignature="AMtx7mh5EPEHY4G17dpYe1cnvefBinfUV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417797-21E3-444C-95ED-6CBDA7DC1D80}">
  <a:tblStyle styleId="{BA417797-21E3-444C-95ED-6CBDA7DC1D80}" styleName="Table_0">
    <a:wholeTbl>
      <a:tcTxStyle b="off" i="off">
        <a:font>
          <a:latin typeface="Roboto Flex Normal"/>
          <a:ea typeface="Roboto Flex Normal"/>
          <a:cs typeface="Roboto Flex Norm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notesMaster" Target="notesMasters/notesMaster1.xml"/><Relationship Id="rId12" Type="http://schemas.openxmlformats.org/officeDocument/2006/relationships/font" Target="fonts/font5.fntdata"/><Relationship Id="rId2" Type="http://schemas.openxmlformats.org/officeDocument/2006/relationships/slide" Target="slides/slide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tableStyles" Target="tableStyles.xml"/><Relationship Id="rId10" Type="http://schemas.openxmlformats.org/officeDocument/2006/relationships/font" Target="fonts/font3.fntdata"/><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683236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6436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5971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278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7599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1920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7"/>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7"/>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8" name="Google Shape;18;p7"/>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7"/>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7"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8"/>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
        <p:cNvGrpSpPr/>
        <p:nvPr/>
      </p:nvGrpSpPr>
      <p:grpSpPr>
        <a:xfrm>
          <a:off x="0" y="0"/>
          <a:ext cx="0" cy="0"/>
          <a:chOff x="0" y="0"/>
          <a:chExt cx="0" cy="0"/>
        </a:xfrm>
      </p:grpSpPr>
      <p:sp>
        <p:nvSpPr>
          <p:cNvPr id="30" name="Google Shape;30;p1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B41E2D"/>
              </a:solidFill>
              <a:latin typeface="Roboto"/>
              <a:ea typeface="Roboto"/>
              <a:cs typeface="Roboto"/>
              <a:sym typeface="Roboto"/>
            </a:endParaRPr>
          </a:p>
        </p:txBody>
      </p:sp>
      <p:pic>
        <p:nvPicPr>
          <p:cNvPr id="31" name="Google Shape;31;p10"/>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32" name="Google Shape;32;p10"/>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33" name="Google Shape;33;p10"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4" name="Google Shape;34;p10"/>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0" i="0" u="none" strike="noStrike" cap="none">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5" name="Google Shape;35;p10"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6" name="Google Shape;36;p10"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7" name="Google Shape;37;p10"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8" name="Google Shape;38;p10"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9" name="Google Shape;39;p10"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40" name="Google Shape;40;p10"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41" name="Google Shape;41;p10"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1"/>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1"/>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1"/>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2"/>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2"/>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2"/>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2"/>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2"/>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3"/>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3"/>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3"/>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4"/>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4"/>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64" name="Google Shape;64;p14"/>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4"/>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4"/>
          <p:cNvSpPr>
            <a:spLocks noGrp="1"/>
          </p:cNvSpPr>
          <p:nvPr>
            <p:ph type="pic" idx="2"/>
          </p:nvPr>
        </p:nvSpPr>
        <p:spPr>
          <a:xfrm>
            <a:off x="5183188" y="1121434"/>
            <a:ext cx="6172200" cy="4739616"/>
          </a:xfrm>
          <a:prstGeom prst="rect">
            <a:avLst/>
          </a:prstGeom>
          <a:noFill/>
          <a:ln>
            <a:noFill/>
          </a:ln>
        </p:spPr>
      </p:sp>
      <p:pic>
        <p:nvPicPr>
          <p:cNvPr id="67" name="Google Shape;67;p14"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6"/>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6"/>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6"/>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6"/>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6"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en-US" dirty="0" err="1"/>
              <a:t>Çatışma</a:t>
            </a:r>
            <a:r>
              <a:rPr lang="en-US" dirty="0"/>
              <a:t> </a:t>
            </a:r>
            <a:r>
              <a:rPr lang="en-US" dirty="0" err="1"/>
              <a:t>Yönetim</a:t>
            </a:r>
            <a:r>
              <a:rPr lang="en-US" dirty="0"/>
              <a:t> </a:t>
            </a:r>
            <a:r>
              <a:rPr lang="en-US" dirty="0" err="1"/>
              <a:t>Stilleri</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n-US" dirty="0" err="1"/>
              <a:t>Basitleştirilmiş</a:t>
            </a:r>
            <a:r>
              <a:rPr lang="en-US" dirty="0"/>
              <a:t> </a:t>
            </a:r>
            <a:r>
              <a:rPr lang="en-US" dirty="0" err="1"/>
              <a:t>Tematik</a:t>
            </a:r>
            <a:r>
              <a:rPr lang="en-US" dirty="0"/>
              <a:t> </a:t>
            </a:r>
            <a:r>
              <a:rPr lang="en-US" dirty="0" err="1"/>
              <a:t>Sayfa</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838200" y="2766218"/>
            <a:ext cx="9877746" cy="1325563"/>
          </a:xfrm>
          <a:prstGeom prst="rect">
            <a:avLst/>
          </a:prstGeom>
          <a:noFill/>
          <a:ln>
            <a:noFill/>
          </a:ln>
        </p:spPr>
        <p:txBody>
          <a:bodyPr spcFirstLastPara="1" wrap="square" lIns="91425" tIns="45700" rIns="91425" bIns="45700" anchor="ctr" anchorCtr="0">
            <a:noAutofit/>
          </a:bodyPr>
          <a:lstStyle/>
          <a:p>
            <a:pPr lvl="0">
              <a:buClr>
                <a:schemeClr val="lt1"/>
              </a:buClr>
              <a:buSzPts val="2800"/>
            </a:pPr>
            <a:r>
              <a:rPr lang="en-US" sz="2800" dirty="0" err="1">
                <a:solidFill>
                  <a:schemeClr val="lt1"/>
                </a:solidFill>
              </a:rPr>
              <a:t>Yoğun</a:t>
            </a:r>
            <a:r>
              <a:rPr lang="en-US" sz="2800" dirty="0">
                <a:solidFill>
                  <a:schemeClr val="lt1"/>
                </a:solidFill>
              </a:rPr>
              <a:t> </a:t>
            </a:r>
            <a:r>
              <a:rPr lang="en-US" sz="2800" dirty="0" err="1">
                <a:solidFill>
                  <a:schemeClr val="lt1"/>
                </a:solidFill>
              </a:rPr>
              <a:t>bir</a:t>
            </a:r>
            <a:r>
              <a:rPr lang="en-US" sz="2800" dirty="0">
                <a:solidFill>
                  <a:schemeClr val="lt1"/>
                </a:solidFill>
              </a:rPr>
              <a:t> </a:t>
            </a:r>
            <a:r>
              <a:rPr lang="en-US" sz="2800" dirty="0" err="1">
                <a:solidFill>
                  <a:schemeClr val="lt1"/>
                </a:solidFill>
              </a:rPr>
              <a:t>acil</a:t>
            </a:r>
            <a:r>
              <a:rPr lang="en-US" sz="2800" dirty="0">
                <a:solidFill>
                  <a:schemeClr val="lt1"/>
                </a:solidFill>
              </a:rPr>
              <a:t> durum </a:t>
            </a:r>
            <a:r>
              <a:rPr lang="en-US" sz="2800" dirty="0" err="1">
                <a:solidFill>
                  <a:schemeClr val="lt1"/>
                </a:solidFill>
              </a:rPr>
              <a:t>barınağında</a:t>
            </a:r>
            <a:r>
              <a:rPr lang="en-US" sz="2800" dirty="0">
                <a:solidFill>
                  <a:schemeClr val="lt1"/>
                </a:solidFill>
              </a:rPr>
              <a:t>, </a:t>
            </a:r>
            <a:r>
              <a:rPr lang="en-US" sz="2800" dirty="0" err="1">
                <a:solidFill>
                  <a:schemeClr val="lt1"/>
                </a:solidFill>
              </a:rPr>
              <a:t>iki</a:t>
            </a:r>
            <a:r>
              <a:rPr lang="en-US" sz="2800" dirty="0">
                <a:solidFill>
                  <a:schemeClr val="lt1"/>
                </a:solidFill>
              </a:rPr>
              <a:t> </a:t>
            </a:r>
            <a:r>
              <a:rPr lang="en-US" sz="2800" dirty="0" err="1">
                <a:solidFill>
                  <a:schemeClr val="lt1"/>
                </a:solidFill>
              </a:rPr>
              <a:t>gönüllü</a:t>
            </a:r>
            <a:r>
              <a:rPr lang="en-US" sz="2800" dirty="0">
                <a:solidFill>
                  <a:schemeClr val="lt1"/>
                </a:solidFill>
              </a:rPr>
              <a:t> </a:t>
            </a:r>
            <a:r>
              <a:rPr lang="en-US" sz="2800" dirty="0" err="1">
                <a:solidFill>
                  <a:schemeClr val="lt1"/>
                </a:solidFill>
              </a:rPr>
              <a:t>görev</a:t>
            </a:r>
            <a:r>
              <a:rPr lang="en-US" sz="2800" dirty="0">
                <a:solidFill>
                  <a:schemeClr val="lt1"/>
                </a:solidFill>
              </a:rPr>
              <a:t> </a:t>
            </a:r>
            <a:r>
              <a:rPr lang="en-US" sz="2800" dirty="0" err="1">
                <a:solidFill>
                  <a:schemeClr val="lt1"/>
                </a:solidFill>
              </a:rPr>
              <a:t>öncelikleri</a:t>
            </a:r>
            <a:r>
              <a:rPr lang="en-US" sz="2800" dirty="0">
                <a:solidFill>
                  <a:schemeClr val="lt1"/>
                </a:solidFill>
              </a:rPr>
              <a:t> </a:t>
            </a:r>
            <a:r>
              <a:rPr lang="en-US" sz="2800" dirty="0" err="1">
                <a:solidFill>
                  <a:schemeClr val="lt1"/>
                </a:solidFill>
              </a:rPr>
              <a:t>konusunda</a:t>
            </a:r>
            <a:r>
              <a:rPr lang="en-US" sz="2800" dirty="0">
                <a:solidFill>
                  <a:schemeClr val="lt1"/>
                </a:solidFill>
              </a:rPr>
              <a:t> </a:t>
            </a:r>
            <a:r>
              <a:rPr lang="en-US" sz="2800" dirty="0" err="1">
                <a:solidFill>
                  <a:schemeClr val="lt1"/>
                </a:solidFill>
              </a:rPr>
              <a:t>tartışır</a:t>
            </a:r>
            <a:r>
              <a:rPr lang="en-US" sz="2800" dirty="0">
                <a:solidFill>
                  <a:schemeClr val="lt1"/>
                </a:solidFill>
              </a:rPr>
              <a:t>. </a:t>
            </a:r>
            <a:r>
              <a:rPr lang="en-US" sz="2800" dirty="0" err="1">
                <a:solidFill>
                  <a:schemeClr val="lt1"/>
                </a:solidFill>
              </a:rPr>
              <a:t>Biri</a:t>
            </a:r>
            <a:r>
              <a:rPr lang="en-US" sz="2800" dirty="0">
                <a:solidFill>
                  <a:schemeClr val="lt1"/>
                </a:solidFill>
              </a:rPr>
              <a:t> </a:t>
            </a:r>
            <a:r>
              <a:rPr lang="en-US" sz="2800" dirty="0" err="1">
                <a:solidFill>
                  <a:schemeClr val="lt1"/>
                </a:solidFill>
              </a:rPr>
              <a:t>çatışmadan</a:t>
            </a:r>
            <a:r>
              <a:rPr lang="en-US" sz="2800" dirty="0">
                <a:solidFill>
                  <a:schemeClr val="lt1"/>
                </a:solidFill>
              </a:rPr>
              <a:t> </a:t>
            </a:r>
            <a:r>
              <a:rPr lang="en-US" sz="2800" dirty="0" err="1">
                <a:solidFill>
                  <a:schemeClr val="lt1"/>
                </a:solidFill>
              </a:rPr>
              <a:t>kaçınır</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sessiz</a:t>
            </a:r>
            <a:r>
              <a:rPr lang="en-US" sz="2800" dirty="0">
                <a:solidFill>
                  <a:schemeClr val="lt1"/>
                </a:solidFill>
              </a:rPr>
              <a:t> </a:t>
            </a:r>
            <a:r>
              <a:rPr lang="en-US" sz="2800" dirty="0" err="1">
                <a:solidFill>
                  <a:schemeClr val="lt1"/>
                </a:solidFill>
              </a:rPr>
              <a:t>kalır</a:t>
            </a:r>
            <a:r>
              <a:rPr lang="en-US" sz="2800" dirty="0">
                <a:solidFill>
                  <a:schemeClr val="lt1"/>
                </a:solidFill>
              </a:rPr>
              <a:t>. </a:t>
            </a:r>
            <a:r>
              <a:rPr lang="en-US" sz="2800" dirty="0" err="1">
                <a:solidFill>
                  <a:schemeClr val="lt1"/>
                </a:solidFill>
              </a:rPr>
              <a:t>Diğeri</a:t>
            </a:r>
            <a:r>
              <a:rPr lang="en-US" sz="2800" dirty="0">
                <a:solidFill>
                  <a:schemeClr val="lt1"/>
                </a:solidFill>
              </a:rPr>
              <a:t> </a:t>
            </a:r>
            <a:r>
              <a:rPr lang="en-US" sz="2800" dirty="0" err="1">
                <a:solidFill>
                  <a:schemeClr val="lt1"/>
                </a:solidFill>
              </a:rPr>
              <a:t>ise</a:t>
            </a:r>
            <a:r>
              <a:rPr lang="en-US" sz="2800" dirty="0">
                <a:solidFill>
                  <a:schemeClr val="lt1"/>
                </a:solidFill>
              </a:rPr>
              <a:t> </a:t>
            </a:r>
            <a:r>
              <a:rPr lang="en-US" sz="2800" dirty="0" err="1">
                <a:solidFill>
                  <a:schemeClr val="lt1"/>
                </a:solidFill>
              </a:rPr>
              <a:t>rekabet</a:t>
            </a:r>
            <a:r>
              <a:rPr lang="en-US" sz="2800" dirty="0">
                <a:solidFill>
                  <a:schemeClr val="lt1"/>
                </a:solidFill>
              </a:rPr>
              <a:t> </a:t>
            </a:r>
            <a:r>
              <a:rPr lang="en-US" sz="2800" dirty="0" err="1">
                <a:solidFill>
                  <a:schemeClr val="lt1"/>
                </a:solidFill>
              </a:rPr>
              <a:t>eder</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emirler</a:t>
            </a:r>
            <a:r>
              <a:rPr lang="en-US" sz="2800" dirty="0">
                <a:solidFill>
                  <a:schemeClr val="lt1"/>
                </a:solidFill>
              </a:rPr>
              <a:t> </a:t>
            </a:r>
            <a:r>
              <a:rPr lang="en-US" sz="2800" dirty="0" err="1">
                <a:solidFill>
                  <a:schemeClr val="lt1"/>
                </a:solidFill>
              </a:rPr>
              <a:t>verir</a:t>
            </a:r>
            <a:r>
              <a:rPr lang="en-US" sz="2800" dirty="0">
                <a:solidFill>
                  <a:schemeClr val="lt1"/>
                </a:solidFill>
              </a:rPr>
              <a:t>. </a:t>
            </a:r>
            <a:r>
              <a:rPr lang="en-US" sz="2800" dirty="0" err="1">
                <a:solidFill>
                  <a:schemeClr val="lt1"/>
                </a:solidFill>
              </a:rPr>
              <a:t>Ortam</a:t>
            </a:r>
            <a:r>
              <a:rPr lang="en-US" sz="2800" dirty="0">
                <a:solidFill>
                  <a:schemeClr val="lt1"/>
                </a:solidFill>
              </a:rPr>
              <a:t> </a:t>
            </a:r>
            <a:r>
              <a:rPr lang="en-US" sz="2800" dirty="0" err="1">
                <a:solidFill>
                  <a:schemeClr val="lt1"/>
                </a:solidFill>
              </a:rPr>
              <a:t>gerginleşir</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insanlar</a:t>
            </a:r>
            <a:r>
              <a:rPr lang="en-US" sz="2800" dirty="0">
                <a:solidFill>
                  <a:schemeClr val="lt1"/>
                </a:solidFill>
              </a:rPr>
              <a:t> </a:t>
            </a:r>
            <a:r>
              <a:rPr lang="en-US" sz="2800" dirty="0" err="1">
                <a:solidFill>
                  <a:schemeClr val="lt1"/>
                </a:solidFill>
              </a:rPr>
              <a:t>işbirliği</a:t>
            </a:r>
            <a:r>
              <a:rPr lang="en-US" sz="2800" dirty="0">
                <a:solidFill>
                  <a:schemeClr val="lt1"/>
                </a:solidFill>
              </a:rPr>
              <a:t> </a:t>
            </a:r>
            <a:r>
              <a:rPr lang="en-US" sz="2800" dirty="0" err="1">
                <a:solidFill>
                  <a:schemeClr val="lt1"/>
                </a:solidFill>
              </a:rPr>
              <a:t>yapmayı</a:t>
            </a:r>
            <a:r>
              <a:rPr lang="en-US" sz="2800" dirty="0">
                <a:solidFill>
                  <a:schemeClr val="lt1"/>
                </a:solidFill>
              </a:rPr>
              <a:t> </a:t>
            </a:r>
            <a:r>
              <a:rPr lang="en-US" sz="2800" dirty="0" err="1">
                <a:solidFill>
                  <a:schemeClr val="lt1"/>
                </a:solidFill>
              </a:rPr>
              <a:t>bırakır</a:t>
            </a:r>
            <a:r>
              <a:rPr lang="en-US" sz="2800" dirty="0">
                <a:solidFill>
                  <a:schemeClr val="lt1"/>
                </a:solidFill>
              </a:rPr>
              <a:t>.</a:t>
            </a:r>
            <a:br>
              <a:rPr lang="en-US" dirty="0">
                <a:solidFill>
                  <a:schemeClr val="lt1"/>
                </a:solidFill>
              </a:rPr>
            </a:br>
            <a:br>
              <a:rPr lang="en-US" dirty="0">
                <a:solidFill>
                  <a:schemeClr val="lt1"/>
                </a:solidFill>
              </a:rPr>
            </a:br>
            <a:r>
              <a:rPr lang="en-US" sz="2800" dirty="0" err="1">
                <a:solidFill>
                  <a:schemeClr val="lt1"/>
                </a:solidFill>
              </a:rPr>
              <a:t>Koordinatör</a:t>
            </a:r>
            <a:r>
              <a:rPr lang="en-US" sz="2800" dirty="0">
                <a:solidFill>
                  <a:schemeClr val="lt1"/>
                </a:solidFill>
              </a:rPr>
              <a:t> </a:t>
            </a:r>
            <a:r>
              <a:rPr lang="en-US" sz="2800" dirty="0" err="1">
                <a:solidFill>
                  <a:schemeClr val="lt1"/>
                </a:solidFill>
              </a:rPr>
              <a:t>olduğunuzu</a:t>
            </a:r>
            <a:r>
              <a:rPr lang="en-US" sz="2800" dirty="0">
                <a:solidFill>
                  <a:schemeClr val="lt1"/>
                </a:solidFill>
              </a:rPr>
              <a:t> </a:t>
            </a:r>
            <a:r>
              <a:rPr lang="en-US" sz="2800" dirty="0" err="1">
                <a:solidFill>
                  <a:schemeClr val="lt1"/>
                </a:solidFill>
              </a:rPr>
              <a:t>hayal</a:t>
            </a:r>
            <a:r>
              <a:rPr lang="en-US" sz="2800" dirty="0">
                <a:solidFill>
                  <a:schemeClr val="lt1"/>
                </a:solidFill>
              </a:rPr>
              <a:t> </a:t>
            </a:r>
            <a:r>
              <a:rPr lang="en-US" sz="2800" dirty="0" err="1">
                <a:solidFill>
                  <a:schemeClr val="lt1"/>
                </a:solidFill>
              </a:rPr>
              <a:t>edin</a:t>
            </a:r>
            <a:r>
              <a:rPr lang="en-US" sz="2800" dirty="0">
                <a:solidFill>
                  <a:schemeClr val="lt1"/>
                </a:solidFill>
              </a:rPr>
              <a:t>. </a:t>
            </a:r>
            <a:r>
              <a:rPr lang="en-US" sz="2800" dirty="0" err="1">
                <a:solidFill>
                  <a:schemeClr val="lt1"/>
                </a:solidFill>
              </a:rPr>
              <a:t>Hangi</a:t>
            </a:r>
            <a:r>
              <a:rPr lang="en-US" sz="2800" dirty="0">
                <a:solidFill>
                  <a:schemeClr val="lt1"/>
                </a:solidFill>
              </a:rPr>
              <a:t> </a:t>
            </a:r>
            <a:r>
              <a:rPr lang="en-US" sz="2800" dirty="0" err="1">
                <a:solidFill>
                  <a:schemeClr val="lt1"/>
                </a:solidFill>
              </a:rPr>
              <a:t>çatışma</a:t>
            </a:r>
            <a:r>
              <a:rPr lang="en-US" sz="2800" dirty="0">
                <a:solidFill>
                  <a:schemeClr val="lt1"/>
                </a:solidFill>
              </a:rPr>
              <a:t> </a:t>
            </a:r>
            <a:r>
              <a:rPr lang="en-US" sz="2800" dirty="0" err="1">
                <a:solidFill>
                  <a:schemeClr val="lt1"/>
                </a:solidFill>
              </a:rPr>
              <a:t>tarzı</a:t>
            </a:r>
            <a:r>
              <a:rPr lang="en-US" sz="2800" dirty="0">
                <a:solidFill>
                  <a:schemeClr val="lt1"/>
                </a:solidFill>
              </a:rPr>
              <a:t> </a:t>
            </a:r>
            <a:r>
              <a:rPr lang="en-US" sz="2800" dirty="0" err="1">
                <a:solidFill>
                  <a:schemeClr val="lt1"/>
                </a:solidFill>
              </a:rPr>
              <a:t>yaşanıyor</a:t>
            </a:r>
            <a:r>
              <a:rPr lang="en-US" sz="2800" dirty="0">
                <a:solidFill>
                  <a:schemeClr val="lt1"/>
                </a:solidFill>
              </a:rPr>
              <a:t> </a:t>
            </a:r>
            <a:r>
              <a:rPr lang="en-US" sz="2800" dirty="0" err="1">
                <a:solidFill>
                  <a:schemeClr val="lt1"/>
                </a:solidFill>
              </a:rPr>
              <a:t>ve</a:t>
            </a:r>
            <a:r>
              <a:rPr lang="en-US" sz="2800" dirty="0">
                <a:solidFill>
                  <a:schemeClr val="lt1"/>
                </a:solidFill>
              </a:rPr>
              <a:t> </a:t>
            </a:r>
            <a:r>
              <a:rPr lang="en-US" sz="2800" dirty="0" err="1">
                <a:solidFill>
                  <a:schemeClr val="lt1"/>
                </a:solidFill>
              </a:rPr>
              <a:t>ekibi</a:t>
            </a:r>
            <a:r>
              <a:rPr lang="en-US" sz="2800" dirty="0">
                <a:solidFill>
                  <a:schemeClr val="lt1"/>
                </a:solidFill>
              </a:rPr>
              <a:t> </a:t>
            </a:r>
            <a:r>
              <a:rPr lang="en-US" sz="2800" dirty="0" err="1">
                <a:solidFill>
                  <a:schemeClr val="lt1"/>
                </a:solidFill>
              </a:rPr>
              <a:t>işbirliğine</a:t>
            </a:r>
            <a:r>
              <a:rPr lang="en-US" sz="2800" dirty="0">
                <a:solidFill>
                  <a:schemeClr val="lt1"/>
                </a:solidFill>
              </a:rPr>
              <a:t> </a:t>
            </a:r>
            <a:r>
              <a:rPr lang="en-US" sz="2800" dirty="0" err="1">
                <a:solidFill>
                  <a:schemeClr val="lt1"/>
                </a:solidFill>
              </a:rPr>
              <a:t>nasıl</a:t>
            </a:r>
            <a:r>
              <a:rPr lang="en-US" sz="2800" dirty="0">
                <a:solidFill>
                  <a:schemeClr val="lt1"/>
                </a:solidFill>
              </a:rPr>
              <a:t> </a:t>
            </a:r>
            <a:r>
              <a:rPr lang="en-US" sz="2800" dirty="0" err="1">
                <a:solidFill>
                  <a:schemeClr val="lt1"/>
                </a:solidFill>
              </a:rPr>
              <a:t>yönlendirirsiniz</a:t>
            </a:r>
            <a:r>
              <a:rPr lang="en-US" sz="2800" dirty="0">
                <a:solidFill>
                  <a:schemeClr val="lt1"/>
                </a:solidFill>
              </a:rPr>
              <a:t>?</a:t>
            </a:r>
            <a:endParaRPr sz="2400" dirty="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aphicFrame>
        <p:nvGraphicFramePr>
          <p:cNvPr id="83" name="Google Shape;83;p3"/>
          <p:cNvGraphicFramePr/>
          <p:nvPr>
            <p:extLst>
              <p:ext uri="{D42A27DB-BD31-4B8C-83A1-F6EECF244321}">
                <p14:modId xmlns:p14="http://schemas.microsoft.com/office/powerpoint/2010/main" val="1071846604"/>
              </p:ext>
            </p:extLst>
          </p:nvPr>
        </p:nvGraphicFramePr>
        <p:xfrm>
          <a:off x="1549655" y="845975"/>
          <a:ext cx="8693675" cy="5075010"/>
        </p:xfrm>
        <a:graphic>
          <a:graphicData uri="http://schemas.openxmlformats.org/drawingml/2006/table">
            <a:tbl>
              <a:tblPr firstRow="1" bandRow="1">
                <a:noFill/>
                <a:tableStyleId>{BA417797-21E3-444C-95ED-6CBDA7DC1D80}</a:tableStyleId>
              </a:tblPr>
              <a:tblGrid>
                <a:gridCol w="938275">
                  <a:extLst>
                    <a:ext uri="{9D8B030D-6E8A-4147-A177-3AD203B41FA5}">
                      <a16:colId xmlns:a16="http://schemas.microsoft.com/office/drawing/2014/main" val="20000"/>
                    </a:ext>
                  </a:extLst>
                </a:gridCol>
                <a:gridCol w="1656375">
                  <a:extLst>
                    <a:ext uri="{9D8B030D-6E8A-4147-A177-3AD203B41FA5}">
                      <a16:colId xmlns:a16="http://schemas.microsoft.com/office/drawing/2014/main" val="20001"/>
                    </a:ext>
                  </a:extLst>
                </a:gridCol>
                <a:gridCol w="6099025">
                  <a:extLst>
                    <a:ext uri="{9D8B030D-6E8A-4147-A177-3AD203B41FA5}">
                      <a16:colId xmlns:a16="http://schemas.microsoft.com/office/drawing/2014/main" val="20002"/>
                    </a:ext>
                  </a:extLst>
                </a:gridCol>
              </a:tblGrid>
              <a:tr h="370850">
                <a:tc gridSpan="3">
                  <a:txBody>
                    <a:bodyPr/>
                    <a:lstStyle/>
                    <a:p>
                      <a:pPr marL="0" marR="0" lvl="0" indent="0" algn="ctr" rtl="0">
                        <a:spcBef>
                          <a:spcPts val="0"/>
                        </a:spcBef>
                        <a:spcAft>
                          <a:spcPts val="0"/>
                        </a:spcAft>
                        <a:buNone/>
                      </a:pPr>
                      <a:r>
                        <a:rPr lang="en-US" sz="1600" u="none" strike="noStrike" cap="none" dirty="0">
                          <a:solidFill>
                            <a:schemeClr val="lt1"/>
                          </a:solidFill>
                        </a:rPr>
                        <a:t>ÇATIŞMA TARZLARI (MÜDAHALE EDENLER İÇİN BASİT KILAVUZ)</a:t>
                      </a:r>
                      <a:endParaRPr sz="1600" dirty="0"/>
                    </a:p>
                  </a:txBody>
                  <a:tcPr marL="68575" marR="68575" marT="0" marB="0"/>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en-US" sz="1600" u="none" strike="noStrike" cap="none" dirty="0" err="1">
                          <a:solidFill>
                            <a:schemeClr val="lt1"/>
                          </a:solidFill>
                        </a:rPr>
                        <a:t>Stil</a:t>
                      </a:r>
                      <a:endParaRPr sz="1600" dirty="0"/>
                    </a:p>
                  </a:txBody>
                  <a:tcPr marL="68575" marR="68575" marT="0" marB="0"/>
                </a:tc>
                <a:tc>
                  <a:txBody>
                    <a:bodyPr/>
                    <a:lstStyle/>
                    <a:p>
                      <a:pPr marL="0" marR="0" lvl="0" indent="0" algn="l" rtl="0">
                        <a:spcBef>
                          <a:spcPts val="0"/>
                        </a:spcBef>
                        <a:spcAft>
                          <a:spcPts val="0"/>
                        </a:spcAft>
                        <a:buNone/>
                      </a:pPr>
                      <a:r>
                        <a:rPr lang="en-US" sz="1600" dirty="0" err="1">
                          <a:solidFill>
                            <a:schemeClr val="lt1"/>
                          </a:solidFill>
                        </a:rPr>
                        <a:t>Tipik</a:t>
                      </a:r>
                      <a:r>
                        <a:rPr lang="en-US" sz="1600" dirty="0">
                          <a:solidFill>
                            <a:schemeClr val="lt1"/>
                          </a:solidFill>
                        </a:rPr>
                        <a:t> </a:t>
                      </a:r>
                      <a:r>
                        <a:rPr lang="en-US" sz="1600" dirty="0" err="1">
                          <a:solidFill>
                            <a:schemeClr val="lt1"/>
                          </a:solidFill>
                        </a:rPr>
                        <a:t>davranış</a:t>
                      </a:r>
                      <a:endParaRPr sz="1600" dirty="0"/>
                    </a:p>
                  </a:txBody>
                  <a:tcPr marL="68575" marR="68575" marT="0" marB="0"/>
                </a:tc>
                <a:tc>
                  <a:txBody>
                    <a:bodyPr/>
                    <a:lstStyle/>
                    <a:p>
                      <a:pPr marL="0" marR="0" lvl="0" indent="0" algn="l" rtl="0">
                        <a:spcBef>
                          <a:spcPts val="0"/>
                        </a:spcBef>
                        <a:spcAft>
                          <a:spcPts val="0"/>
                        </a:spcAft>
                        <a:buNone/>
                      </a:pPr>
                      <a:r>
                        <a:rPr lang="en-US" sz="1600" dirty="0" err="1">
                          <a:solidFill>
                            <a:schemeClr val="lt1"/>
                          </a:solidFill>
                        </a:rPr>
                        <a:t>En</a:t>
                      </a:r>
                      <a:r>
                        <a:rPr lang="en-US" sz="1600" dirty="0">
                          <a:solidFill>
                            <a:schemeClr val="lt1"/>
                          </a:solidFill>
                        </a:rPr>
                        <a:t> </a:t>
                      </a:r>
                      <a:r>
                        <a:rPr lang="en-US" sz="1600" dirty="0" err="1">
                          <a:solidFill>
                            <a:schemeClr val="lt1"/>
                          </a:solidFill>
                        </a:rPr>
                        <a:t>iyi</a:t>
                      </a:r>
                      <a:r>
                        <a:rPr lang="en-US" sz="1600" dirty="0">
                          <a:solidFill>
                            <a:schemeClr val="lt1"/>
                          </a:solidFill>
                        </a:rPr>
                        <a:t> </a:t>
                      </a:r>
                      <a:r>
                        <a:rPr lang="en-US" sz="1600" dirty="0" err="1">
                          <a:solidFill>
                            <a:schemeClr val="lt1"/>
                          </a:solidFill>
                        </a:rPr>
                        <a:t>kullanım</a:t>
                      </a:r>
                      <a:r>
                        <a:rPr lang="en-US" sz="1600" dirty="0">
                          <a:solidFill>
                            <a:schemeClr val="lt1"/>
                          </a:solidFill>
                        </a:rPr>
                        <a:t> / risk</a:t>
                      </a:r>
                      <a:endParaRPr sz="1600" dirty="0"/>
                    </a:p>
                  </a:txBody>
                  <a:tcPr marL="68575" marR="68575" marT="0" marB="0"/>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en-US" sz="1600" dirty="0" err="1">
                          <a:solidFill>
                            <a:schemeClr val="lt1"/>
                          </a:solidFill>
                        </a:rPr>
                        <a:t>Kaçın</a:t>
                      </a:r>
                      <a:r>
                        <a:rPr lang="tr-TR" sz="1600" dirty="0" err="1">
                          <a:solidFill>
                            <a:schemeClr val="lt1"/>
                          </a:solidFill>
                        </a:rPr>
                        <a:t>ma</a:t>
                      </a:r>
                      <a:endParaRPr sz="1600" dirty="0"/>
                    </a:p>
                  </a:txBody>
                  <a:tcPr marL="91450" marR="91450" marT="45725" marB="45725"/>
                </a:tc>
                <a:tc>
                  <a:txBody>
                    <a:bodyPr/>
                    <a:lstStyle/>
                    <a:p>
                      <a:pPr marL="0" marR="0" lvl="0" indent="0" algn="l" rtl="0">
                        <a:spcBef>
                          <a:spcPts val="0"/>
                        </a:spcBef>
                        <a:spcAft>
                          <a:spcPts val="0"/>
                        </a:spcAft>
                        <a:buNone/>
                      </a:pPr>
                      <a:r>
                        <a:rPr lang="en-US" sz="1600" dirty="0">
                          <a:solidFill>
                            <a:schemeClr val="lt1"/>
                          </a:solidFill>
                        </a:rPr>
                        <a:t>Geri </a:t>
                      </a:r>
                      <a:r>
                        <a:rPr lang="en-US" sz="1600" dirty="0" err="1">
                          <a:solidFill>
                            <a:schemeClr val="lt1"/>
                          </a:solidFill>
                        </a:rPr>
                        <a:t>adım</a:t>
                      </a:r>
                      <a:r>
                        <a:rPr lang="en-US" sz="1600" dirty="0">
                          <a:solidFill>
                            <a:schemeClr val="lt1"/>
                          </a:solidFill>
                        </a:rPr>
                        <a:t> </a:t>
                      </a:r>
                      <a:r>
                        <a:rPr lang="en-US" sz="1600" dirty="0" err="1">
                          <a:solidFill>
                            <a:schemeClr val="lt1"/>
                          </a:solidFill>
                        </a:rPr>
                        <a:t>atar</a:t>
                      </a:r>
                      <a:r>
                        <a:rPr lang="en-US" sz="1600" dirty="0">
                          <a:solidFill>
                            <a:schemeClr val="lt1"/>
                          </a:solidFill>
                        </a:rPr>
                        <a:t>, </a:t>
                      </a:r>
                      <a:r>
                        <a:rPr lang="en-US" sz="1600" dirty="0" err="1">
                          <a:solidFill>
                            <a:schemeClr val="lt1"/>
                          </a:solidFill>
                        </a:rPr>
                        <a:t>sessiz</a:t>
                      </a:r>
                      <a:r>
                        <a:rPr lang="en-US" sz="1600" dirty="0">
                          <a:solidFill>
                            <a:schemeClr val="lt1"/>
                          </a:solidFill>
                        </a:rPr>
                        <a:t> </a:t>
                      </a:r>
                      <a:r>
                        <a:rPr lang="en-US" sz="1600" dirty="0" err="1">
                          <a:solidFill>
                            <a:schemeClr val="lt1"/>
                          </a:solidFill>
                        </a:rPr>
                        <a:t>kalır</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Kullanım</a:t>
                      </a:r>
                      <a:r>
                        <a:rPr lang="en-US" sz="1600" dirty="0">
                          <a:solidFill>
                            <a:schemeClr val="lt1"/>
                          </a:solidFill>
                        </a:rPr>
                        <a:t>: </a:t>
                      </a:r>
                      <a:r>
                        <a:rPr lang="en-US" sz="1600" dirty="0" err="1">
                          <a:solidFill>
                            <a:schemeClr val="lt1"/>
                          </a:solidFill>
                        </a:rPr>
                        <a:t>sakinleşmek</a:t>
                      </a:r>
                      <a:r>
                        <a:rPr lang="en-US" sz="1600" dirty="0">
                          <a:solidFill>
                            <a:schemeClr val="lt1"/>
                          </a:solidFill>
                        </a:rPr>
                        <a:t>. Risk: </a:t>
                      </a:r>
                      <a:r>
                        <a:rPr lang="en-US" sz="1600" dirty="0" err="1">
                          <a:solidFill>
                            <a:schemeClr val="lt1"/>
                          </a:solidFill>
                        </a:rPr>
                        <a:t>sorunlar</a:t>
                      </a:r>
                      <a:r>
                        <a:rPr lang="en-US" sz="1600" dirty="0">
                          <a:solidFill>
                            <a:schemeClr val="lt1"/>
                          </a:solidFill>
                        </a:rPr>
                        <a:t> </a:t>
                      </a:r>
                      <a:r>
                        <a:rPr lang="en-US" sz="1600" dirty="0" err="1">
                          <a:solidFill>
                            <a:schemeClr val="lt1"/>
                          </a:solidFill>
                        </a:rPr>
                        <a:t>çözülmeden</a:t>
                      </a:r>
                      <a:r>
                        <a:rPr lang="en-US" sz="1600" dirty="0">
                          <a:solidFill>
                            <a:schemeClr val="lt1"/>
                          </a:solidFill>
                        </a:rPr>
                        <a:t> </a:t>
                      </a:r>
                      <a:r>
                        <a:rPr lang="en-US" sz="1600" dirty="0" err="1">
                          <a:solidFill>
                            <a:schemeClr val="lt1"/>
                          </a:solidFill>
                        </a:rPr>
                        <a:t>kalır</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en-US" sz="1600" dirty="0" err="1">
                          <a:solidFill>
                            <a:schemeClr val="lt1"/>
                          </a:solidFill>
                        </a:rPr>
                        <a:t>Barındır</a:t>
                      </a:r>
                      <a:r>
                        <a:rPr lang="tr-TR" sz="1600" dirty="0" err="1">
                          <a:solidFill>
                            <a:schemeClr val="lt1"/>
                          </a:solidFill>
                        </a:rPr>
                        <a:t>ma</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Barışı</a:t>
                      </a:r>
                      <a:r>
                        <a:rPr lang="en-US" sz="1600" dirty="0">
                          <a:solidFill>
                            <a:schemeClr val="lt1"/>
                          </a:solidFill>
                        </a:rPr>
                        <a:t> </a:t>
                      </a:r>
                      <a:r>
                        <a:rPr lang="en-US" sz="1600" dirty="0" err="1">
                          <a:solidFill>
                            <a:schemeClr val="lt1"/>
                          </a:solidFill>
                        </a:rPr>
                        <a:t>korumak</a:t>
                      </a:r>
                      <a:r>
                        <a:rPr lang="en-US" sz="1600" dirty="0">
                          <a:solidFill>
                            <a:schemeClr val="lt1"/>
                          </a:solidFill>
                        </a:rPr>
                        <a:t> </a:t>
                      </a:r>
                      <a:r>
                        <a:rPr lang="en-US" sz="1600" dirty="0" err="1">
                          <a:solidFill>
                            <a:schemeClr val="lt1"/>
                          </a:solidFill>
                        </a:rPr>
                        <a:t>için</a:t>
                      </a:r>
                      <a:r>
                        <a:rPr lang="en-US" sz="1600" dirty="0">
                          <a:solidFill>
                            <a:schemeClr val="lt1"/>
                          </a:solidFill>
                        </a:rPr>
                        <a:t> pes </a:t>
                      </a:r>
                      <a:r>
                        <a:rPr lang="en-US" sz="1600" dirty="0" err="1">
                          <a:solidFill>
                            <a:schemeClr val="lt1"/>
                          </a:solidFill>
                        </a:rPr>
                        <a:t>eder</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Kullanım</a:t>
                      </a:r>
                      <a:r>
                        <a:rPr lang="en-US" sz="1600" dirty="0">
                          <a:solidFill>
                            <a:schemeClr val="lt1"/>
                          </a:solidFill>
                        </a:rPr>
                        <a:t>: </a:t>
                      </a:r>
                      <a:r>
                        <a:rPr lang="en-US" sz="1600" dirty="0" err="1">
                          <a:solidFill>
                            <a:schemeClr val="lt1"/>
                          </a:solidFill>
                        </a:rPr>
                        <a:t>düşük</a:t>
                      </a:r>
                      <a:r>
                        <a:rPr lang="en-US" sz="1600" dirty="0">
                          <a:solidFill>
                            <a:schemeClr val="lt1"/>
                          </a:solidFill>
                        </a:rPr>
                        <a:t> </a:t>
                      </a:r>
                      <a:r>
                        <a:rPr lang="en-US" sz="1600" dirty="0" err="1">
                          <a:solidFill>
                            <a:schemeClr val="lt1"/>
                          </a:solidFill>
                        </a:rPr>
                        <a:t>etkili</a:t>
                      </a:r>
                      <a:r>
                        <a:rPr lang="en-US" sz="1600" dirty="0">
                          <a:solidFill>
                            <a:schemeClr val="lt1"/>
                          </a:solidFill>
                        </a:rPr>
                        <a:t> </a:t>
                      </a:r>
                      <a:r>
                        <a:rPr lang="en-US" sz="1600" dirty="0" err="1">
                          <a:solidFill>
                            <a:schemeClr val="lt1"/>
                          </a:solidFill>
                        </a:rPr>
                        <a:t>sorunlar</a:t>
                      </a:r>
                      <a:r>
                        <a:rPr lang="en-US" sz="1600" dirty="0">
                          <a:solidFill>
                            <a:schemeClr val="lt1"/>
                          </a:solidFill>
                        </a:rPr>
                        <a:t>. Risk: </a:t>
                      </a:r>
                      <a:r>
                        <a:rPr lang="en-US" sz="1600" dirty="0" err="1">
                          <a:solidFill>
                            <a:schemeClr val="lt1"/>
                          </a:solidFill>
                        </a:rPr>
                        <a:t>kızgınlık</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en-US" sz="1600" dirty="0" err="1">
                          <a:solidFill>
                            <a:schemeClr val="lt1"/>
                          </a:solidFill>
                        </a:rPr>
                        <a:t>Rekabet</a:t>
                      </a:r>
                      <a:r>
                        <a:rPr lang="en-US" sz="1600" dirty="0">
                          <a:solidFill>
                            <a:schemeClr val="lt1"/>
                          </a:solidFill>
                        </a:rPr>
                        <a:t> e</a:t>
                      </a:r>
                      <a:r>
                        <a:rPr lang="tr-TR" sz="1600" dirty="0" err="1">
                          <a:solidFill>
                            <a:schemeClr val="lt1"/>
                          </a:solidFill>
                        </a:rPr>
                        <a:t>tme</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Kendi</a:t>
                      </a:r>
                      <a:r>
                        <a:rPr lang="en-US" sz="1600" dirty="0">
                          <a:solidFill>
                            <a:schemeClr val="lt1"/>
                          </a:solidFill>
                        </a:rPr>
                        <a:t> </a:t>
                      </a:r>
                      <a:r>
                        <a:rPr lang="en-US" sz="1600" dirty="0" err="1">
                          <a:solidFill>
                            <a:schemeClr val="lt1"/>
                          </a:solidFill>
                        </a:rPr>
                        <a:t>çözümünü</a:t>
                      </a:r>
                      <a:r>
                        <a:rPr lang="en-US" sz="1600" dirty="0">
                          <a:solidFill>
                            <a:schemeClr val="lt1"/>
                          </a:solidFill>
                        </a:rPr>
                        <a:t> </a:t>
                      </a:r>
                      <a:r>
                        <a:rPr lang="en-US" sz="1600" dirty="0" err="1">
                          <a:solidFill>
                            <a:schemeClr val="lt1"/>
                          </a:solidFill>
                        </a:rPr>
                        <a:t>zorlar</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Kullanım</a:t>
                      </a:r>
                      <a:r>
                        <a:rPr lang="en-US" sz="1600" dirty="0">
                          <a:solidFill>
                            <a:schemeClr val="lt1"/>
                          </a:solidFill>
                        </a:rPr>
                        <a:t>: </a:t>
                      </a:r>
                      <a:r>
                        <a:rPr lang="en-US" sz="1600" dirty="0" err="1">
                          <a:solidFill>
                            <a:schemeClr val="lt1"/>
                          </a:solidFill>
                        </a:rPr>
                        <a:t>acil</a:t>
                      </a:r>
                      <a:r>
                        <a:rPr lang="en-US" sz="1600" dirty="0">
                          <a:solidFill>
                            <a:schemeClr val="lt1"/>
                          </a:solidFill>
                        </a:rPr>
                        <a:t> </a:t>
                      </a:r>
                      <a:r>
                        <a:rPr lang="en-US" sz="1600" dirty="0" err="1">
                          <a:solidFill>
                            <a:schemeClr val="lt1"/>
                          </a:solidFill>
                        </a:rPr>
                        <a:t>güvenlik</a:t>
                      </a:r>
                      <a:r>
                        <a:rPr lang="en-US" sz="1600" dirty="0">
                          <a:solidFill>
                            <a:schemeClr val="lt1"/>
                          </a:solidFill>
                        </a:rPr>
                        <a:t> </a:t>
                      </a:r>
                      <a:r>
                        <a:rPr lang="en-US" sz="1600" dirty="0" err="1">
                          <a:solidFill>
                            <a:schemeClr val="lt1"/>
                          </a:solidFill>
                        </a:rPr>
                        <a:t>kararları</a:t>
                      </a:r>
                      <a:r>
                        <a:rPr lang="en-US" sz="1600" dirty="0">
                          <a:solidFill>
                            <a:schemeClr val="lt1"/>
                          </a:solidFill>
                        </a:rPr>
                        <a:t>. Risk: </a:t>
                      </a:r>
                      <a:r>
                        <a:rPr lang="en-US" sz="1600" dirty="0" err="1">
                          <a:solidFill>
                            <a:schemeClr val="lt1"/>
                          </a:solidFill>
                        </a:rPr>
                        <a:t>düşmanlık</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en-US" sz="1600" dirty="0" err="1">
                          <a:solidFill>
                            <a:schemeClr val="lt1"/>
                          </a:solidFill>
                        </a:rPr>
                        <a:t>Uzlaşm</a:t>
                      </a:r>
                      <a:r>
                        <a:rPr lang="tr-TR" sz="1600" dirty="0">
                          <a:solidFill>
                            <a:schemeClr val="lt1"/>
                          </a:solidFill>
                        </a:rPr>
                        <a:t>a</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Farkı</a:t>
                      </a:r>
                      <a:r>
                        <a:rPr lang="en-US" sz="1600" dirty="0">
                          <a:solidFill>
                            <a:schemeClr val="lt1"/>
                          </a:solidFill>
                        </a:rPr>
                        <a:t> </a:t>
                      </a:r>
                      <a:r>
                        <a:rPr lang="en-US" sz="1600" dirty="0" err="1">
                          <a:solidFill>
                            <a:schemeClr val="lt1"/>
                          </a:solidFill>
                        </a:rPr>
                        <a:t>böl</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Kullanım</a:t>
                      </a:r>
                      <a:r>
                        <a:rPr lang="en-US" sz="1600" dirty="0">
                          <a:solidFill>
                            <a:schemeClr val="lt1"/>
                          </a:solidFill>
                        </a:rPr>
                        <a:t>: </a:t>
                      </a:r>
                      <a:r>
                        <a:rPr lang="en-US" sz="1600" dirty="0" err="1">
                          <a:solidFill>
                            <a:schemeClr val="lt1"/>
                          </a:solidFill>
                        </a:rPr>
                        <a:t>süreli</a:t>
                      </a:r>
                      <a:r>
                        <a:rPr lang="en-US" sz="1600" dirty="0">
                          <a:solidFill>
                            <a:schemeClr val="lt1"/>
                          </a:solidFill>
                        </a:rPr>
                        <a:t> </a:t>
                      </a:r>
                      <a:r>
                        <a:rPr lang="en-US" sz="1600" dirty="0" err="1">
                          <a:solidFill>
                            <a:schemeClr val="lt1"/>
                          </a:solidFill>
                        </a:rPr>
                        <a:t>anlaşma</a:t>
                      </a:r>
                      <a:r>
                        <a:rPr lang="en-US" sz="1600" dirty="0">
                          <a:solidFill>
                            <a:schemeClr val="lt1"/>
                          </a:solidFill>
                        </a:rPr>
                        <a:t>. Risk: </a:t>
                      </a:r>
                      <a:r>
                        <a:rPr lang="en-US" sz="1600" dirty="0" err="1">
                          <a:solidFill>
                            <a:schemeClr val="lt1"/>
                          </a:solidFill>
                        </a:rPr>
                        <a:t>öncelik</a:t>
                      </a:r>
                      <a:r>
                        <a:rPr lang="en-US" sz="1600" dirty="0">
                          <a:solidFill>
                            <a:schemeClr val="lt1"/>
                          </a:solidFill>
                        </a:rPr>
                        <a:t> </a:t>
                      </a:r>
                      <a:r>
                        <a:rPr lang="en-US" sz="1600" dirty="0" err="1">
                          <a:solidFill>
                            <a:schemeClr val="lt1"/>
                          </a:solidFill>
                        </a:rPr>
                        <a:t>belirsiz</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val="10005"/>
                  </a:ext>
                </a:extLst>
              </a:tr>
              <a:tr h="370850">
                <a:tc>
                  <a:txBody>
                    <a:bodyPr/>
                    <a:lstStyle/>
                    <a:p>
                      <a:pPr marL="0" marR="0" lvl="0" indent="0" algn="l" rtl="0">
                        <a:spcBef>
                          <a:spcPts val="0"/>
                        </a:spcBef>
                        <a:spcAft>
                          <a:spcPts val="0"/>
                        </a:spcAft>
                        <a:buNone/>
                      </a:pPr>
                      <a:r>
                        <a:rPr lang="tr-TR" sz="1600" dirty="0" err="1">
                          <a:solidFill>
                            <a:schemeClr val="lt1"/>
                          </a:solidFill>
                        </a:rPr>
                        <a:t>İşbirlik</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Aramalar</a:t>
                      </a:r>
                      <a:r>
                        <a:rPr lang="en-US" sz="1600" dirty="0">
                          <a:solidFill>
                            <a:schemeClr val="lt1"/>
                          </a:solidFill>
                        </a:rPr>
                        <a:t> </a:t>
                      </a:r>
                      <a:r>
                        <a:rPr lang="en-US" sz="1600" dirty="0" err="1">
                          <a:solidFill>
                            <a:schemeClr val="lt1"/>
                          </a:solidFill>
                        </a:rPr>
                        <a:t>kazan-kazan</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Takım</a:t>
                      </a:r>
                      <a:r>
                        <a:rPr lang="en-US" sz="1600" dirty="0">
                          <a:solidFill>
                            <a:schemeClr val="lt1"/>
                          </a:solidFill>
                        </a:rPr>
                        <a:t> </a:t>
                      </a:r>
                      <a:r>
                        <a:rPr lang="en-US" sz="1600" dirty="0" err="1">
                          <a:solidFill>
                            <a:schemeClr val="lt1"/>
                          </a:solidFill>
                        </a:rPr>
                        <a:t>çalışması</a:t>
                      </a:r>
                      <a:r>
                        <a:rPr lang="en-US" sz="1600" dirty="0">
                          <a:solidFill>
                            <a:schemeClr val="lt1"/>
                          </a:solidFill>
                        </a:rPr>
                        <a:t> </a:t>
                      </a:r>
                      <a:r>
                        <a:rPr lang="en-US" sz="1600" dirty="0" err="1">
                          <a:solidFill>
                            <a:schemeClr val="lt1"/>
                          </a:solidFill>
                        </a:rPr>
                        <a:t>için</a:t>
                      </a:r>
                      <a:r>
                        <a:rPr lang="en-US" sz="1600" dirty="0">
                          <a:solidFill>
                            <a:schemeClr val="lt1"/>
                          </a:solidFill>
                        </a:rPr>
                        <a:t> </a:t>
                      </a:r>
                      <a:r>
                        <a:rPr lang="en-US" sz="1600" dirty="0" err="1">
                          <a:solidFill>
                            <a:schemeClr val="lt1"/>
                          </a:solidFill>
                        </a:rPr>
                        <a:t>en</a:t>
                      </a:r>
                      <a:r>
                        <a:rPr lang="en-US" sz="1600" dirty="0">
                          <a:solidFill>
                            <a:schemeClr val="lt1"/>
                          </a:solidFill>
                        </a:rPr>
                        <a:t> </a:t>
                      </a:r>
                      <a:r>
                        <a:rPr lang="en-US" sz="1600" dirty="0" err="1">
                          <a:solidFill>
                            <a:schemeClr val="lt1"/>
                          </a:solidFill>
                        </a:rPr>
                        <a:t>uygun</a:t>
                      </a:r>
                      <a:r>
                        <a:rPr lang="en-US" sz="1600" dirty="0">
                          <a:solidFill>
                            <a:schemeClr val="lt1"/>
                          </a:solidFill>
                        </a:rPr>
                        <a:t>. Zaman </a:t>
                      </a:r>
                      <a:r>
                        <a:rPr lang="en-US" sz="1600" dirty="0" err="1">
                          <a:solidFill>
                            <a:schemeClr val="lt1"/>
                          </a:solidFill>
                        </a:rPr>
                        <a:t>ve</a:t>
                      </a:r>
                      <a:r>
                        <a:rPr lang="en-US" sz="1600" dirty="0">
                          <a:solidFill>
                            <a:schemeClr val="lt1"/>
                          </a:solidFill>
                        </a:rPr>
                        <a:t> </a:t>
                      </a:r>
                      <a:r>
                        <a:rPr lang="en-US" sz="1600" dirty="0" err="1">
                          <a:solidFill>
                            <a:schemeClr val="lt1"/>
                          </a:solidFill>
                        </a:rPr>
                        <a:t>dinleme</a:t>
                      </a:r>
                      <a:r>
                        <a:rPr lang="en-US" sz="1600" dirty="0">
                          <a:solidFill>
                            <a:schemeClr val="lt1"/>
                          </a:solidFill>
                        </a:rPr>
                        <a:t> </a:t>
                      </a:r>
                      <a:r>
                        <a:rPr lang="en-US" sz="1600" dirty="0" err="1">
                          <a:solidFill>
                            <a:schemeClr val="lt1"/>
                          </a:solidFill>
                        </a:rPr>
                        <a:t>becerisi</a:t>
                      </a:r>
                      <a:r>
                        <a:rPr lang="en-US" sz="1600" dirty="0">
                          <a:solidFill>
                            <a:schemeClr val="lt1"/>
                          </a:solidFill>
                        </a:rPr>
                        <a:t> </a:t>
                      </a:r>
                      <a:r>
                        <a:rPr lang="en-US" sz="1600" dirty="0" err="1">
                          <a:solidFill>
                            <a:schemeClr val="lt1"/>
                          </a:solidFill>
                        </a:rPr>
                        <a:t>gerektirir</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val="10006"/>
                  </a:ext>
                </a:extLst>
              </a:tr>
              <a:tr h="370850">
                <a:tc>
                  <a:txBody>
                    <a:bodyPr/>
                    <a:lstStyle/>
                    <a:p>
                      <a:pPr marL="0" marR="0" lvl="0" indent="0" algn="l" rtl="0">
                        <a:spcBef>
                          <a:spcPts val="0"/>
                        </a:spcBef>
                        <a:spcAft>
                          <a:spcPts val="0"/>
                        </a:spcAft>
                        <a:buNone/>
                      </a:pPr>
                      <a:r>
                        <a:rPr lang="en-US" sz="1600" dirty="0" err="1">
                          <a:solidFill>
                            <a:schemeClr val="lt1"/>
                          </a:solidFill>
                        </a:rPr>
                        <a:t>Hızlı</a:t>
                      </a:r>
                      <a:r>
                        <a:rPr lang="en-US" sz="1600" dirty="0">
                          <a:solidFill>
                            <a:schemeClr val="lt1"/>
                          </a:solidFill>
                        </a:rPr>
                        <a:t> </a:t>
                      </a:r>
                      <a:r>
                        <a:rPr lang="en-US" sz="1600" dirty="0" err="1">
                          <a:solidFill>
                            <a:schemeClr val="lt1"/>
                          </a:solidFill>
                        </a:rPr>
                        <a:t>vites</a:t>
                      </a:r>
                      <a:r>
                        <a:rPr lang="en-US" sz="1600" dirty="0">
                          <a:solidFill>
                            <a:schemeClr val="lt1"/>
                          </a:solidFill>
                        </a:rPr>
                        <a:t> </a:t>
                      </a:r>
                      <a:r>
                        <a:rPr lang="en-US" sz="1600" dirty="0" err="1">
                          <a:solidFill>
                            <a:schemeClr val="lt1"/>
                          </a:solidFill>
                        </a:rPr>
                        <a:t>değiştirme</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İşbirliğine</a:t>
                      </a:r>
                      <a:r>
                        <a:rPr lang="en-US" sz="1600" dirty="0">
                          <a:solidFill>
                            <a:schemeClr val="lt1"/>
                          </a:solidFill>
                        </a:rPr>
                        <a:t> </a:t>
                      </a:r>
                      <a:r>
                        <a:rPr lang="en-US" sz="1600" dirty="0" err="1">
                          <a:solidFill>
                            <a:schemeClr val="lt1"/>
                          </a:solidFill>
                        </a:rPr>
                        <a:t>geçin</a:t>
                      </a:r>
                      <a:endParaRPr sz="1600" dirty="0"/>
                    </a:p>
                  </a:txBody>
                  <a:tcPr marL="68575" marR="68575" marT="45725" marB="45725"/>
                </a:tc>
                <a:tc>
                  <a:txBody>
                    <a:bodyPr/>
                    <a:lstStyle/>
                    <a:p>
                      <a:pPr marL="0" marR="0" lvl="0" indent="0" algn="l" rtl="0">
                        <a:spcBef>
                          <a:spcPts val="0"/>
                        </a:spcBef>
                        <a:spcAft>
                          <a:spcPts val="0"/>
                        </a:spcAft>
                        <a:buNone/>
                      </a:pPr>
                      <a:r>
                        <a:rPr lang="en-US" sz="1600" dirty="0">
                          <a:solidFill>
                            <a:schemeClr val="lt1"/>
                          </a:solidFill>
                        </a:rPr>
                        <a:t>“</a:t>
                      </a:r>
                      <a:r>
                        <a:rPr lang="en-US" sz="1600" dirty="0" err="1">
                          <a:solidFill>
                            <a:schemeClr val="lt1"/>
                          </a:solidFill>
                        </a:rPr>
                        <a:t>İhtiyaçları</a:t>
                      </a:r>
                      <a:r>
                        <a:rPr lang="en-US" sz="1600" dirty="0">
                          <a:solidFill>
                            <a:schemeClr val="lt1"/>
                          </a:solidFill>
                        </a:rPr>
                        <a:t> </a:t>
                      </a:r>
                      <a:r>
                        <a:rPr lang="en-US" sz="1600" dirty="0" err="1">
                          <a:solidFill>
                            <a:schemeClr val="lt1"/>
                          </a:solidFill>
                        </a:rPr>
                        <a:t>listeleyelim</a:t>
                      </a:r>
                      <a:r>
                        <a:rPr lang="en-US" sz="1600" dirty="0">
                          <a:solidFill>
                            <a:schemeClr val="lt1"/>
                          </a:solidFill>
                        </a:rPr>
                        <a:t>, </a:t>
                      </a:r>
                      <a:r>
                        <a:rPr lang="en-US" sz="1600" dirty="0" err="1">
                          <a:solidFill>
                            <a:schemeClr val="lt1"/>
                          </a:solidFill>
                        </a:rPr>
                        <a:t>bir</a:t>
                      </a:r>
                      <a:r>
                        <a:rPr lang="en-US" sz="1600" dirty="0">
                          <a:solidFill>
                            <a:schemeClr val="lt1"/>
                          </a:solidFill>
                        </a:rPr>
                        <a:t> </a:t>
                      </a:r>
                      <a:r>
                        <a:rPr lang="en-US" sz="1600" dirty="0" err="1">
                          <a:solidFill>
                            <a:schemeClr val="lt1"/>
                          </a:solidFill>
                        </a:rPr>
                        <a:t>hedef</a:t>
                      </a:r>
                      <a:r>
                        <a:rPr lang="en-US" sz="1600" dirty="0">
                          <a:solidFill>
                            <a:schemeClr val="lt1"/>
                          </a:solidFill>
                        </a:rPr>
                        <a:t> </a:t>
                      </a:r>
                      <a:r>
                        <a:rPr lang="en-US" sz="1600" dirty="0" err="1">
                          <a:solidFill>
                            <a:schemeClr val="lt1"/>
                          </a:solidFill>
                        </a:rPr>
                        <a:t>üzerinde</a:t>
                      </a:r>
                      <a:r>
                        <a:rPr lang="en-US" sz="1600" dirty="0">
                          <a:solidFill>
                            <a:schemeClr val="lt1"/>
                          </a:solidFill>
                        </a:rPr>
                        <a:t> </a:t>
                      </a:r>
                      <a:r>
                        <a:rPr lang="en-US" sz="1600" dirty="0" err="1">
                          <a:solidFill>
                            <a:schemeClr val="lt1"/>
                          </a:solidFill>
                        </a:rPr>
                        <a:t>anlaşalım</a:t>
                      </a:r>
                      <a:r>
                        <a:rPr lang="en-US" sz="1600" dirty="0">
                          <a:solidFill>
                            <a:schemeClr val="lt1"/>
                          </a:solidFill>
                        </a:rPr>
                        <a:t>, </a:t>
                      </a:r>
                      <a:r>
                        <a:rPr lang="en-US" sz="1600" dirty="0" err="1">
                          <a:solidFill>
                            <a:schemeClr val="lt1"/>
                          </a:solidFill>
                        </a:rPr>
                        <a:t>bir</a:t>
                      </a:r>
                      <a:r>
                        <a:rPr lang="en-US" sz="1600" dirty="0">
                          <a:solidFill>
                            <a:schemeClr val="lt1"/>
                          </a:solidFill>
                        </a:rPr>
                        <a:t> plan </a:t>
                      </a:r>
                      <a:r>
                        <a:rPr lang="en-US" sz="1600" dirty="0" err="1">
                          <a:solidFill>
                            <a:schemeClr val="lt1"/>
                          </a:solidFill>
                        </a:rPr>
                        <a:t>seçelim</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val="10007"/>
                  </a:ext>
                </a:extLst>
              </a:tr>
              <a:tr h="248225">
                <a:tc>
                  <a:txBody>
                    <a:bodyPr/>
                    <a:lstStyle/>
                    <a:p>
                      <a:pPr marL="0" marR="0" lvl="0" indent="0" algn="l" rtl="0">
                        <a:spcBef>
                          <a:spcPts val="0"/>
                        </a:spcBef>
                        <a:spcAft>
                          <a:spcPts val="0"/>
                        </a:spcAft>
                        <a:buNone/>
                      </a:pPr>
                      <a:r>
                        <a:rPr lang="en-US" sz="1600" dirty="0" err="1">
                          <a:solidFill>
                            <a:schemeClr val="lt1"/>
                          </a:solidFill>
                        </a:rPr>
                        <a:t>Liderin</a:t>
                      </a:r>
                      <a:r>
                        <a:rPr lang="en-US" sz="1600" dirty="0">
                          <a:solidFill>
                            <a:schemeClr val="lt1"/>
                          </a:solidFill>
                        </a:rPr>
                        <a:t> </a:t>
                      </a:r>
                      <a:r>
                        <a:rPr lang="en-US" sz="1600" dirty="0" err="1">
                          <a:solidFill>
                            <a:schemeClr val="lt1"/>
                          </a:solidFill>
                        </a:rPr>
                        <a:t>rolü</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Yapıcı</a:t>
                      </a:r>
                      <a:r>
                        <a:rPr lang="en-US" sz="1600" dirty="0">
                          <a:solidFill>
                            <a:schemeClr val="lt1"/>
                          </a:solidFill>
                        </a:rPr>
                        <a:t> </a:t>
                      </a:r>
                      <a:r>
                        <a:rPr lang="en-US" sz="1600" dirty="0" err="1">
                          <a:solidFill>
                            <a:schemeClr val="lt1"/>
                          </a:solidFill>
                        </a:rPr>
                        <a:t>olun</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Kurallar</a:t>
                      </a:r>
                      <a:r>
                        <a:rPr lang="en-US" sz="1600" dirty="0">
                          <a:solidFill>
                            <a:schemeClr val="lt1"/>
                          </a:solidFill>
                        </a:rPr>
                        <a:t> </a:t>
                      </a:r>
                      <a:r>
                        <a:rPr lang="en-US" sz="1600" dirty="0" err="1">
                          <a:solidFill>
                            <a:schemeClr val="lt1"/>
                          </a:solidFill>
                        </a:rPr>
                        <a:t>belirleyin</a:t>
                      </a:r>
                      <a:r>
                        <a:rPr lang="en-US" sz="1600" dirty="0">
                          <a:solidFill>
                            <a:schemeClr val="lt1"/>
                          </a:solidFill>
                        </a:rPr>
                        <a:t>, </a:t>
                      </a:r>
                      <a:r>
                        <a:rPr lang="en-US" sz="1600" dirty="0" err="1">
                          <a:solidFill>
                            <a:schemeClr val="lt1"/>
                          </a:solidFill>
                        </a:rPr>
                        <a:t>rolleri</a:t>
                      </a:r>
                      <a:r>
                        <a:rPr lang="en-US" sz="1600" dirty="0">
                          <a:solidFill>
                            <a:schemeClr val="lt1"/>
                          </a:solidFill>
                        </a:rPr>
                        <a:t> </a:t>
                      </a:r>
                      <a:r>
                        <a:rPr lang="en-US" sz="1600" dirty="0" err="1">
                          <a:solidFill>
                            <a:schemeClr val="lt1"/>
                          </a:solidFill>
                        </a:rPr>
                        <a:t>netleştirin</a:t>
                      </a:r>
                      <a:r>
                        <a:rPr lang="en-US" sz="1600" dirty="0">
                          <a:solidFill>
                            <a:schemeClr val="lt1"/>
                          </a:solidFill>
                        </a:rPr>
                        <a:t>, </a:t>
                      </a:r>
                      <a:r>
                        <a:rPr lang="en-US" sz="1600" dirty="0" err="1">
                          <a:solidFill>
                            <a:schemeClr val="lt1"/>
                          </a:solidFill>
                        </a:rPr>
                        <a:t>gerekirse</a:t>
                      </a:r>
                      <a:r>
                        <a:rPr lang="en-US" sz="1600" dirty="0">
                          <a:solidFill>
                            <a:schemeClr val="lt1"/>
                          </a:solidFill>
                        </a:rPr>
                        <a:t> </a:t>
                      </a:r>
                      <a:r>
                        <a:rPr lang="en-US" sz="1600" dirty="0" err="1">
                          <a:solidFill>
                            <a:schemeClr val="lt1"/>
                          </a:solidFill>
                        </a:rPr>
                        <a:t>arabulucu</a:t>
                      </a:r>
                      <a:r>
                        <a:rPr lang="en-US" sz="1600" dirty="0">
                          <a:solidFill>
                            <a:schemeClr val="lt1"/>
                          </a:solidFill>
                        </a:rPr>
                        <a:t> </a:t>
                      </a:r>
                      <a:r>
                        <a:rPr lang="en-US" sz="1600" dirty="0" err="1">
                          <a:solidFill>
                            <a:schemeClr val="lt1"/>
                          </a:solidFill>
                        </a:rPr>
                        <a:t>kullanın</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val="1000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4"/>
          <p:cNvSpPr txBox="1">
            <a:spLocks noGrp="1"/>
          </p:cNvSpPr>
          <p:nvPr>
            <p:ph type="body" idx="1"/>
          </p:nvPr>
        </p:nvSpPr>
        <p:spPr>
          <a:xfrm>
            <a:off x="698286" y="2294735"/>
            <a:ext cx="8034748" cy="2544394"/>
          </a:xfrm>
          <a:prstGeom prst="rect">
            <a:avLst/>
          </a:prstGeom>
          <a:noFill/>
          <a:ln>
            <a:noFill/>
          </a:ln>
        </p:spPr>
        <p:txBody>
          <a:bodyPr spcFirstLastPara="1" wrap="square" lIns="91425" tIns="45700" rIns="91425" bIns="45700" anchor="t" anchorCtr="0">
            <a:noAutofit/>
          </a:bodyPr>
          <a:lstStyle/>
          <a:p>
            <a:pPr marL="0" lvl="0" indent="0" algn="just" rtl="0">
              <a:lnSpc>
                <a:spcPct val="110000"/>
              </a:lnSpc>
              <a:spcBef>
                <a:spcPts val="0"/>
              </a:spcBef>
              <a:spcAft>
                <a:spcPts val="0"/>
              </a:spcAft>
              <a:buSzPts val="2400"/>
              <a:buNone/>
            </a:pPr>
            <a:r>
              <a:rPr lang="tr-TR" dirty="0"/>
              <a:t>Kaynakça</a:t>
            </a:r>
            <a:r>
              <a:rPr lang="en-US" dirty="0"/>
              <a:t>: Harvard Law School – Program on Negotiation. Conflict Resolution Resources.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202</Words>
  <Application>Microsoft Office PowerPoint</Application>
  <PresentationFormat>Geniş ekran</PresentationFormat>
  <Paragraphs>29</Paragraphs>
  <Slides>5</Slides>
  <Notes>5</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5</vt:i4>
      </vt:variant>
    </vt:vector>
  </HeadingPairs>
  <TitlesOfParts>
    <vt:vector size="10" baseType="lpstr">
      <vt:lpstr>Roboto SemiBold</vt:lpstr>
      <vt:lpstr>Roboto</vt:lpstr>
      <vt:lpstr>Avenir</vt:lpstr>
      <vt:lpstr>Arial</vt:lpstr>
      <vt:lpstr>BlockprintVTI</vt:lpstr>
      <vt:lpstr>Çatışma Yönetim Stilleri</vt:lpstr>
      <vt:lpstr>Yoğun bir acil durum barınağında, iki gönüllü görev öncelikleri konusunda tartışır. Biri çatışmadan kaçınır ve sessiz kalır. Diğeri ise rekabet eder ve emirler verir. Ortam gerginleşir ve insanlar işbirliği yapmayı bırakır.  Koordinatör olduğunuzu hayal edin. Hangi çatışma tarzı yaşanıyor ve ekibi işbirliğine nasıl yönlendirirsiniz?</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Çatışma Yönetim Stilleri</dc:title>
  <dc:creator>Zoi Paliotzika</dc:creator>
  <cp:lastModifiedBy>yavuz orak</cp:lastModifiedBy>
  <cp:revision>4</cp:revision>
  <dcterms:created xsi:type="dcterms:W3CDTF">2024-09-05T11:19:10Z</dcterms:created>
  <dcterms:modified xsi:type="dcterms:W3CDTF">2026-02-28T09:00:54Z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