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63" r:id="rId3"/>
    <p:sldId id="258" r:id="rId4"/>
    <p:sldId id="264" r:id="rId5"/>
    <p:sldId id="265" r:id="rId6"/>
    <p:sldId id="266" r:id="rId7"/>
    <p:sldId id="267" r:id="rId8"/>
    <p:sldId id="268" r:id="rId9"/>
    <p:sldId id="269" r:id="rId10"/>
    <p:sldId id="261" r:id="rId11"/>
    <p:sldId id="262" r:id="rId12"/>
  </p:sldIdLst>
  <p:sldSz cx="12192000" cy="6858000"/>
  <p:notesSz cx="6858000" cy="9144000"/>
  <p:embeddedFontLst>
    <p:embeddedFont>
      <p:font typeface="Roboto SemiBold" panose="020B0604020202020204" charset="0"/>
      <p:regular r:id="rId14"/>
      <p:bold r:id="rId15"/>
      <p:italic r:id="rId16"/>
      <p:boldItalic r:id="rId17"/>
    </p:embeddedFont>
    <p:embeddedFont>
      <p:font typeface="Roboto"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ip7X1hF/CNMRLdGe3wNfZT0OKi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8696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872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3118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8286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04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0372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1855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9"/>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9"/>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9"/>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9"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5"/>
        <p:cNvGrpSpPr/>
        <p:nvPr/>
      </p:nvGrpSpPr>
      <p:grpSpPr>
        <a:xfrm>
          <a:off x="0" y="0"/>
          <a:ext cx="0" cy="0"/>
          <a:chOff x="0" y="0"/>
          <a:chExt cx="0" cy="0"/>
        </a:xfrm>
      </p:grpSpPr>
      <p:sp>
        <p:nvSpPr>
          <p:cNvPr id="26" name="Google Shape;26;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pic>
        <p:nvPicPr>
          <p:cNvPr id="27" name="Google Shape;27;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28" name="Google Shape;28;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29" name="Google Shape;29;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0" name="Google Shape;30;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1" name="Google Shape;31;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2" name="Google Shape;32;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3" name="Google Shape;33;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4" name="Google Shape;34;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5" name="Google Shape;35;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36" name="Google Shape;36;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37" name="Google Shape;37;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12"/>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2"/>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3"/>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3"/>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4"/>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4"/>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4"/>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4"/>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4"/>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6"/>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6"/>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6"/>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6"/>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6"/>
          <p:cNvSpPr>
            <a:spLocks noGrp="1"/>
          </p:cNvSpPr>
          <p:nvPr>
            <p:ph type="pic" idx="2"/>
          </p:nvPr>
        </p:nvSpPr>
        <p:spPr>
          <a:xfrm>
            <a:off x="5183188" y="1121434"/>
            <a:ext cx="6172200" cy="4739616"/>
          </a:xfrm>
          <a:prstGeom prst="rect">
            <a:avLst/>
          </a:prstGeom>
          <a:noFill/>
          <a:ln>
            <a:noFill/>
          </a:ln>
        </p:spPr>
      </p:sp>
      <p:pic>
        <p:nvPicPr>
          <p:cNvPr id="67" name="Google Shape;67;p16"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8"/>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8"/>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8"/>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8"/>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8"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037/0022-3514.86.2.32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www.ordemdospsicologos.pt/ficheiros/documentos/comorecuperaremocionalmentesituacoesincendio.pdf"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tr-TR" dirty="0"/>
              <a:t>Dayanıklılığa Giden Yol</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Bir Müdahale Görevlisi Olarak Her Gün Kullanabileceğiniz Stratejiler</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body" idx="1"/>
          </p:nvPr>
        </p:nvSpPr>
        <p:spPr>
          <a:xfrm>
            <a:off x="831850" y="1965961"/>
            <a:ext cx="8498963" cy="3565905"/>
          </a:xfrm>
          <a:prstGeom prst="rect">
            <a:avLst/>
          </a:prstGeom>
          <a:noFill/>
          <a:ln>
            <a:noFill/>
          </a:ln>
        </p:spPr>
        <p:txBody>
          <a:bodyPr spcFirstLastPara="1" wrap="square" lIns="91425" tIns="45700" rIns="91425" bIns="45700" anchor="t" anchorCtr="0">
            <a:noAutofit/>
          </a:bodyPr>
          <a:lstStyle/>
          <a:p>
            <a:pPr marL="0" lvl="0" indent="0" algn="just" rtl="0">
              <a:lnSpc>
                <a:spcPct val="110000"/>
              </a:lnSpc>
              <a:spcBef>
                <a:spcPts val="0"/>
              </a:spcBef>
              <a:spcAft>
                <a:spcPts val="0"/>
              </a:spcAft>
              <a:buSzPts val="1700"/>
              <a:buNone/>
            </a:pPr>
            <a:r>
              <a:rPr lang="tr-TR" sz="1800" b="1" dirty="0" smtClean="0">
                <a:solidFill>
                  <a:schemeClr val="tx1"/>
                </a:solidFill>
              </a:rPr>
              <a:t>Bu kaynaklardan uyarlanmıştır:</a:t>
            </a:r>
          </a:p>
          <a:p>
            <a:pPr marL="0" lvl="0" indent="0" algn="just" rtl="0">
              <a:lnSpc>
                <a:spcPct val="110000"/>
              </a:lnSpc>
              <a:spcBef>
                <a:spcPts val="0"/>
              </a:spcBef>
              <a:spcAft>
                <a:spcPts val="0"/>
              </a:spcAft>
              <a:buSzPts val="1700"/>
              <a:buNone/>
            </a:pPr>
            <a:endParaRPr sz="1800" dirty="0"/>
          </a:p>
          <a:p>
            <a:pPr marL="285750" indent="-285750" algn="just">
              <a:buSzPts val="1800"/>
              <a:buFont typeface="Arial" panose="020B0604020202020204" pitchFamily="34" charset="0"/>
              <a:buChar char="•"/>
            </a:pPr>
            <a:r>
              <a:rPr lang="en-US" sz="1800" dirty="0" smtClean="0"/>
              <a:t>American </a:t>
            </a:r>
            <a:r>
              <a:rPr lang="en-US" sz="1800" dirty="0"/>
              <a:t>Psychological Association. (2014). The road to resilience. American Psychological Association. https://</a:t>
            </a:r>
            <a:r>
              <a:rPr lang="en-US" sz="1800" dirty="0" smtClean="0"/>
              <a:t>www.apa.org/topics/resilience</a:t>
            </a:r>
            <a:endParaRPr lang="tr-TR" sz="1800" dirty="0" smtClean="0"/>
          </a:p>
          <a:p>
            <a:pPr marL="0" indent="0" algn="just">
              <a:buSzPts val="1800"/>
            </a:pPr>
            <a:r>
              <a:rPr lang="el-GR" sz="1800" dirty="0" smtClean="0"/>
              <a:t> </a:t>
            </a:r>
            <a:r>
              <a:rPr lang="el-GR" u="sng" dirty="0">
                <a:hlinkClick r:id="rId3"/>
              </a:rPr>
              <a:t>https://doi.org/10.1037/0022-3514.86.2.320</a:t>
            </a:r>
            <a:endParaRPr lang="tr-TR" dirty="0"/>
          </a:p>
          <a:p>
            <a:pPr marL="0" lvl="0" indent="0" algn="l" rtl="0">
              <a:lnSpc>
                <a:spcPct val="110000"/>
              </a:lnSpc>
              <a:spcBef>
                <a:spcPts val="1000"/>
              </a:spcBef>
              <a:spcAft>
                <a:spcPts val="0"/>
              </a:spcAft>
              <a:buSzPts val="1800"/>
              <a:buNone/>
            </a:pPr>
            <a:r>
              <a:rPr lang="tr-TR" sz="1800" dirty="0" smtClean="0">
                <a:hlinkClick r:id="rId4"/>
              </a:rPr>
              <a:t>ps</a:t>
            </a:r>
            <a:r>
              <a:rPr lang="tr-TR" sz="1800" dirty="0">
                <a:hlinkClick r:id="rId4"/>
              </a:rPr>
              <a:t>://www.ordemdospsicologos.pt/ficheiros/documentos/comorecuperaremocionalm</a:t>
            </a:r>
            <a:r>
              <a:rPr lang="tr-TR" sz="1700" u="sng" dirty="0" smtClean="0">
                <a:solidFill>
                  <a:schemeClr val="hlink"/>
                </a:solidFill>
                <a:hlinkClick r:id="rId4"/>
              </a:rPr>
              <a:t>entesituacoesincendio.pdf</a:t>
            </a:r>
            <a:endParaRPr sz="17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Bu Neden Önemli?</a:t>
            </a:r>
            <a:endParaRPr sz="4000" dirty="0">
              <a:solidFill>
                <a:schemeClr val="tx1"/>
              </a:solidFill>
            </a:endParaRPr>
          </a:p>
        </p:txBody>
      </p:sp>
      <p:sp>
        <p:nvSpPr>
          <p:cNvPr id="85" name="Google Shape;85;p3"/>
          <p:cNvSpPr txBox="1">
            <a:spLocks noGrp="1"/>
          </p:cNvSpPr>
          <p:nvPr>
            <p:ph type="body" idx="1"/>
          </p:nvPr>
        </p:nvSpPr>
        <p:spPr>
          <a:xfrm>
            <a:off x="831850" y="2267229"/>
            <a:ext cx="8646447"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Arial" panose="020B0604020202020204" pitchFamily="34" charset="0"/>
              <a:buChar char="•"/>
            </a:pPr>
            <a:r>
              <a:rPr lang="en-US" dirty="0" err="1"/>
              <a:t>Afet</a:t>
            </a:r>
            <a:r>
              <a:rPr lang="en-US" dirty="0"/>
              <a:t> </a:t>
            </a:r>
            <a:r>
              <a:rPr lang="en-US" dirty="0" err="1"/>
              <a:t>müdahalesinde</a:t>
            </a:r>
            <a:r>
              <a:rPr lang="en-US" dirty="0"/>
              <a:t> </a:t>
            </a:r>
            <a:r>
              <a:rPr lang="en-US" dirty="0" err="1"/>
              <a:t>dayanıklılık</a:t>
            </a:r>
            <a:r>
              <a:rPr lang="en-US" dirty="0"/>
              <a:t> </a:t>
            </a:r>
            <a:r>
              <a:rPr lang="en-US" dirty="0" err="1"/>
              <a:t>tek</a:t>
            </a:r>
            <a:r>
              <a:rPr lang="en-US" dirty="0"/>
              <a:t> </a:t>
            </a:r>
            <a:r>
              <a:rPr lang="en-US" dirty="0" err="1"/>
              <a:t>bir</a:t>
            </a:r>
            <a:r>
              <a:rPr lang="en-US" dirty="0"/>
              <a:t> </a:t>
            </a:r>
            <a:r>
              <a:rPr lang="en-US" dirty="0" err="1"/>
              <a:t>anda</a:t>
            </a:r>
            <a:r>
              <a:rPr lang="en-US" dirty="0"/>
              <a:t> </a:t>
            </a:r>
            <a:r>
              <a:rPr lang="en-US" dirty="0" err="1"/>
              <a:t>oluşmaz</a:t>
            </a:r>
            <a:r>
              <a:rPr lang="en-US" dirty="0" smtClean="0"/>
              <a:t>.</a:t>
            </a:r>
            <a:endParaRPr lang="tr-TR" dirty="0" smtClean="0"/>
          </a:p>
          <a:p>
            <a:pPr marL="342900" lvl="0" indent="-342900" algn="just">
              <a:spcBef>
                <a:spcPts val="0"/>
              </a:spcBef>
              <a:buFont typeface="Arial" panose="020B0604020202020204" pitchFamily="34" charset="0"/>
              <a:buChar char="•"/>
            </a:pPr>
            <a:r>
              <a:rPr lang="en-US" dirty="0" err="1" smtClean="0"/>
              <a:t>Başa</a:t>
            </a:r>
            <a:r>
              <a:rPr lang="en-US" dirty="0" smtClean="0"/>
              <a:t> </a:t>
            </a:r>
            <a:r>
              <a:rPr lang="en-US" dirty="0" err="1"/>
              <a:t>çıkmayı</a:t>
            </a:r>
            <a:r>
              <a:rPr lang="en-US" dirty="0"/>
              <a:t> </a:t>
            </a:r>
            <a:r>
              <a:rPr lang="en-US" dirty="0" err="1"/>
              <a:t>ve</a:t>
            </a:r>
            <a:r>
              <a:rPr lang="en-US" dirty="0"/>
              <a:t> </a:t>
            </a:r>
            <a:r>
              <a:rPr lang="en-US" dirty="0" err="1"/>
              <a:t>toparlanmayı</a:t>
            </a:r>
            <a:r>
              <a:rPr lang="en-US" dirty="0"/>
              <a:t> </a:t>
            </a:r>
            <a:r>
              <a:rPr lang="en-US" dirty="0" err="1"/>
              <a:t>destekleyen</a:t>
            </a:r>
            <a:r>
              <a:rPr lang="en-US" dirty="0"/>
              <a:t> </a:t>
            </a:r>
            <a:r>
              <a:rPr lang="en-US" dirty="0" err="1"/>
              <a:t>günlük</a:t>
            </a:r>
            <a:r>
              <a:rPr lang="en-US" dirty="0"/>
              <a:t> </a:t>
            </a:r>
            <a:r>
              <a:rPr lang="en-US" dirty="0" err="1"/>
              <a:t>seçimler</a:t>
            </a:r>
            <a:r>
              <a:rPr lang="en-US" dirty="0"/>
              <a:t>, </a:t>
            </a:r>
            <a:r>
              <a:rPr lang="en-US" dirty="0" err="1"/>
              <a:t>alışkanlıklar</a:t>
            </a:r>
            <a:r>
              <a:rPr lang="en-US" dirty="0"/>
              <a:t> </a:t>
            </a:r>
            <a:r>
              <a:rPr lang="en-US" dirty="0" err="1"/>
              <a:t>ve</a:t>
            </a:r>
            <a:r>
              <a:rPr lang="en-US" dirty="0"/>
              <a:t> </a:t>
            </a:r>
            <a:r>
              <a:rPr lang="en-US" dirty="0" err="1"/>
              <a:t>davranışlar</a:t>
            </a:r>
            <a:r>
              <a:rPr lang="en-US" dirty="0"/>
              <a:t> </a:t>
            </a:r>
            <a:r>
              <a:rPr lang="en-US" dirty="0" err="1"/>
              <a:t>sayesinde</a:t>
            </a:r>
            <a:r>
              <a:rPr lang="en-US" dirty="0"/>
              <a:t> </a:t>
            </a:r>
            <a:r>
              <a:rPr lang="en-US" dirty="0" err="1"/>
              <a:t>zamanla</a:t>
            </a:r>
            <a:r>
              <a:rPr lang="en-US" dirty="0"/>
              <a:t> </a:t>
            </a:r>
            <a:r>
              <a:rPr lang="en-US" dirty="0" err="1"/>
              <a:t>gelişir</a:t>
            </a:r>
            <a:r>
              <a:rPr lang="en-US" dirty="0"/>
              <a:t>.</a:t>
            </a:r>
            <a:endParaRPr lang="en-US" dirty="0"/>
          </a:p>
        </p:txBody>
      </p:sp>
    </p:spTree>
    <p:extLst>
      <p:ext uri="{BB962C8B-B14F-4D97-AF65-F5344CB8AC3E}">
        <p14:creationId xmlns:p14="http://schemas.microsoft.com/office/powerpoint/2010/main" val="847016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Temel Fikir</a:t>
            </a:r>
            <a:endParaRPr sz="4000" dirty="0">
              <a:solidFill>
                <a:schemeClr val="tx1"/>
              </a:solidFill>
            </a:endParaRPr>
          </a:p>
        </p:txBody>
      </p:sp>
      <p:sp>
        <p:nvSpPr>
          <p:cNvPr id="85" name="Google Shape;85;p3"/>
          <p:cNvSpPr txBox="1">
            <a:spLocks noGrp="1"/>
          </p:cNvSpPr>
          <p:nvPr>
            <p:ph type="body" idx="1"/>
          </p:nvPr>
        </p:nvSpPr>
        <p:spPr>
          <a:xfrm>
            <a:off x="831850" y="2513035"/>
            <a:ext cx="8646447"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Arial" panose="020B0604020202020204" pitchFamily="34" charset="0"/>
              <a:buChar char="•"/>
            </a:pPr>
            <a:r>
              <a:rPr lang="en-US" dirty="0" err="1"/>
              <a:t>Dayanıklılık</a:t>
            </a:r>
            <a:r>
              <a:rPr lang="en-US" dirty="0"/>
              <a:t> </a:t>
            </a:r>
            <a:r>
              <a:rPr lang="en-US" dirty="0" err="1"/>
              <a:t>sabit</a:t>
            </a:r>
            <a:r>
              <a:rPr lang="en-US" dirty="0"/>
              <a:t> </a:t>
            </a:r>
            <a:r>
              <a:rPr lang="en-US" dirty="0" err="1"/>
              <a:t>bir</a:t>
            </a:r>
            <a:r>
              <a:rPr lang="en-US" dirty="0"/>
              <a:t> </a:t>
            </a:r>
            <a:r>
              <a:rPr lang="en-US" dirty="0" err="1"/>
              <a:t>özellik</a:t>
            </a:r>
            <a:r>
              <a:rPr lang="en-US" dirty="0"/>
              <a:t> </a:t>
            </a:r>
            <a:r>
              <a:rPr lang="en-US" dirty="0" err="1"/>
              <a:t>değil</a:t>
            </a:r>
            <a:r>
              <a:rPr lang="en-US" dirty="0"/>
              <a:t>, </a:t>
            </a:r>
            <a:r>
              <a:rPr lang="en-US" dirty="0" err="1"/>
              <a:t>bir</a:t>
            </a:r>
            <a:r>
              <a:rPr lang="en-US" dirty="0"/>
              <a:t> </a:t>
            </a:r>
            <a:r>
              <a:rPr lang="en-US" dirty="0" err="1"/>
              <a:t>süreçtir</a:t>
            </a:r>
            <a:r>
              <a:rPr lang="en-US" dirty="0" smtClean="0"/>
              <a:t>.</a:t>
            </a:r>
            <a:endParaRPr lang="tr-TR" dirty="0" smtClean="0"/>
          </a:p>
          <a:p>
            <a:pPr marL="342900" lvl="0" indent="-342900" algn="just">
              <a:spcBef>
                <a:spcPts val="0"/>
              </a:spcBef>
              <a:buFont typeface="Arial" panose="020B0604020202020204" pitchFamily="34" charset="0"/>
              <a:buChar char="•"/>
            </a:pPr>
            <a:r>
              <a:rPr lang="en-US" dirty="0" err="1" smtClean="0"/>
              <a:t>Krizlerden</a:t>
            </a:r>
            <a:r>
              <a:rPr lang="en-US" dirty="0" smtClean="0"/>
              <a:t> </a:t>
            </a:r>
            <a:r>
              <a:rPr lang="en-US" dirty="0" err="1"/>
              <a:t>önce</a:t>
            </a:r>
            <a:r>
              <a:rPr lang="en-US" dirty="0"/>
              <a:t>, </a:t>
            </a:r>
            <a:r>
              <a:rPr lang="en-US" dirty="0" err="1"/>
              <a:t>kriz</a:t>
            </a:r>
            <a:r>
              <a:rPr lang="en-US" dirty="0"/>
              <a:t> </a:t>
            </a:r>
            <a:r>
              <a:rPr lang="en-US" dirty="0" err="1"/>
              <a:t>sırasında</a:t>
            </a:r>
            <a:r>
              <a:rPr lang="en-US" dirty="0"/>
              <a:t> </a:t>
            </a:r>
            <a:r>
              <a:rPr lang="en-US" dirty="0" err="1"/>
              <a:t>ve</a:t>
            </a:r>
            <a:r>
              <a:rPr lang="en-US" dirty="0"/>
              <a:t> </a:t>
            </a:r>
            <a:r>
              <a:rPr lang="en-US" dirty="0" err="1"/>
              <a:t>sonrasında</a:t>
            </a:r>
            <a:r>
              <a:rPr lang="en-US" dirty="0"/>
              <a:t> </a:t>
            </a:r>
            <a:r>
              <a:rPr lang="en-US" dirty="0" err="1"/>
              <a:t>uygulanan</a:t>
            </a:r>
            <a:r>
              <a:rPr lang="en-US" dirty="0"/>
              <a:t> </a:t>
            </a:r>
            <a:r>
              <a:rPr lang="en-US" dirty="0" err="1"/>
              <a:t>basit</a:t>
            </a:r>
            <a:r>
              <a:rPr lang="en-US" dirty="0"/>
              <a:t> </a:t>
            </a:r>
            <a:r>
              <a:rPr lang="en-US" dirty="0" err="1"/>
              <a:t>ve</a:t>
            </a:r>
            <a:r>
              <a:rPr lang="en-US" dirty="0"/>
              <a:t> </a:t>
            </a:r>
            <a:r>
              <a:rPr lang="en-US" dirty="0" err="1"/>
              <a:t>bilinçli</a:t>
            </a:r>
            <a:r>
              <a:rPr lang="en-US" dirty="0"/>
              <a:t> </a:t>
            </a:r>
            <a:r>
              <a:rPr lang="en-US" dirty="0" err="1"/>
              <a:t>davranışlarla</a:t>
            </a:r>
            <a:r>
              <a:rPr lang="en-US" dirty="0"/>
              <a:t> </a:t>
            </a:r>
            <a:r>
              <a:rPr lang="en-US" dirty="0" err="1"/>
              <a:t>güçlendirilebilir</a:t>
            </a:r>
            <a:r>
              <a:rPr lang="en-US" dirty="0"/>
              <a:t>.</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Müdahale </a:t>
            </a:r>
            <a:r>
              <a:rPr lang="tr-TR" sz="4000" dirty="0">
                <a:solidFill>
                  <a:schemeClr val="tx1"/>
                </a:solidFill>
              </a:rPr>
              <a:t>Görevlileri İçin Temel İlkeler</a:t>
            </a:r>
            <a:endParaRPr sz="4000" dirty="0">
              <a:solidFill>
                <a:schemeClr val="tx1"/>
              </a:solidFill>
            </a:endParaRPr>
          </a:p>
        </p:txBody>
      </p:sp>
      <p:sp>
        <p:nvSpPr>
          <p:cNvPr id="85" name="Google Shape;85;p3"/>
          <p:cNvSpPr txBox="1">
            <a:spLocks noGrp="1"/>
          </p:cNvSpPr>
          <p:nvPr>
            <p:ph type="body" idx="1"/>
          </p:nvPr>
        </p:nvSpPr>
        <p:spPr>
          <a:xfrm>
            <a:off x="595876" y="2149242"/>
            <a:ext cx="9197053" cy="3565905"/>
          </a:xfrm>
          <a:prstGeom prst="rect">
            <a:avLst/>
          </a:prstGeom>
          <a:noFill/>
          <a:ln>
            <a:noFill/>
          </a:ln>
        </p:spPr>
        <p:txBody>
          <a:bodyPr spcFirstLastPara="1" wrap="square" lIns="91425" tIns="45700" rIns="91425" bIns="45700" anchor="t" anchorCtr="0">
            <a:normAutofit fontScale="92500" lnSpcReduction="10000"/>
          </a:bodyPr>
          <a:lstStyle/>
          <a:p>
            <a:r>
              <a:rPr lang="tr-TR" dirty="0" smtClean="0"/>
              <a:t>	APA </a:t>
            </a:r>
            <a:r>
              <a:rPr lang="tr-TR" dirty="0"/>
              <a:t>çerçevesi, dayanıklılığı geliştirmek için uygulanabilir yolları vurgular</a:t>
            </a:r>
            <a:r>
              <a:rPr lang="tr-TR" dirty="0" smtClean="0"/>
              <a:t>:</a:t>
            </a:r>
          </a:p>
          <a:p>
            <a:pPr marL="571500" indent="-342900" algn="just">
              <a:buFont typeface="Arial" panose="020B0604020202020204" pitchFamily="34" charset="0"/>
              <a:buChar char="•"/>
            </a:pPr>
            <a:r>
              <a:rPr lang="en-US" dirty="0" err="1"/>
              <a:t>Bağlantılar</a:t>
            </a:r>
            <a:r>
              <a:rPr lang="en-US" dirty="0"/>
              <a:t> </a:t>
            </a:r>
            <a:r>
              <a:rPr lang="en-US" dirty="0" err="1"/>
              <a:t>kurun</a:t>
            </a:r>
            <a:r>
              <a:rPr lang="en-US" dirty="0"/>
              <a:t> – </a:t>
            </a:r>
            <a:r>
              <a:rPr lang="en-US" dirty="0" err="1"/>
              <a:t>meslektaşlarınıza</a:t>
            </a:r>
            <a:r>
              <a:rPr lang="en-US" dirty="0"/>
              <a:t>, </a:t>
            </a:r>
            <a:r>
              <a:rPr lang="en-US" dirty="0" err="1"/>
              <a:t>ailenize</a:t>
            </a:r>
            <a:r>
              <a:rPr lang="en-US" dirty="0"/>
              <a:t> </a:t>
            </a:r>
            <a:r>
              <a:rPr lang="en-US" dirty="0" err="1"/>
              <a:t>ve</a:t>
            </a:r>
            <a:r>
              <a:rPr lang="en-US" dirty="0"/>
              <a:t> </a:t>
            </a:r>
            <a:r>
              <a:rPr lang="en-US" dirty="0" err="1"/>
              <a:t>topluluğunuza</a:t>
            </a:r>
            <a:r>
              <a:rPr lang="en-US" dirty="0"/>
              <a:t> </a:t>
            </a:r>
            <a:r>
              <a:rPr lang="en-US" dirty="0" err="1" smtClean="0"/>
              <a:t>güvenin</a:t>
            </a:r>
            <a:endParaRPr lang="tr-TR" dirty="0" smtClean="0"/>
          </a:p>
          <a:p>
            <a:pPr marL="571500" indent="-342900" algn="just">
              <a:buFont typeface="Arial" panose="020B0604020202020204" pitchFamily="34" charset="0"/>
              <a:buChar char="•"/>
            </a:pPr>
            <a:r>
              <a:rPr lang="en-US" dirty="0" err="1" smtClean="0"/>
              <a:t>Krizleri</a:t>
            </a:r>
            <a:r>
              <a:rPr lang="en-US" dirty="0" smtClean="0"/>
              <a:t> </a:t>
            </a:r>
            <a:r>
              <a:rPr lang="en-US" dirty="0" err="1"/>
              <a:t>yönetilebilir</a:t>
            </a:r>
            <a:r>
              <a:rPr lang="en-US" dirty="0"/>
              <a:t> </a:t>
            </a:r>
            <a:r>
              <a:rPr lang="en-US" dirty="0" err="1"/>
              <a:t>olarak</a:t>
            </a:r>
            <a:r>
              <a:rPr lang="en-US" dirty="0"/>
              <a:t> </a:t>
            </a:r>
            <a:r>
              <a:rPr lang="en-US" dirty="0" err="1"/>
              <a:t>görün</a:t>
            </a:r>
            <a:r>
              <a:rPr lang="en-US" dirty="0"/>
              <a:t> – </a:t>
            </a:r>
            <a:r>
              <a:rPr lang="en-US" dirty="0" err="1"/>
              <a:t>zor</a:t>
            </a:r>
            <a:r>
              <a:rPr lang="en-US" dirty="0"/>
              <a:t> </a:t>
            </a:r>
            <a:r>
              <a:rPr lang="en-US" dirty="0" err="1"/>
              <a:t>olabilir</a:t>
            </a:r>
            <a:r>
              <a:rPr lang="en-US" dirty="0"/>
              <a:t>, </a:t>
            </a:r>
            <a:r>
              <a:rPr lang="en-US" dirty="0" err="1"/>
              <a:t>ancak</a:t>
            </a:r>
            <a:r>
              <a:rPr lang="en-US" dirty="0"/>
              <a:t> </a:t>
            </a:r>
            <a:r>
              <a:rPr lang="en-US" dirty="0" err="1"/>
              <a:t>kalıcı</a:t>
            </a:r>
            <a:r>
              <a:rPr lang="en-US" dirty="0"/>
              <a:t> </a:t>
            </a:r>
            <a:r>
              <a:rPr lang="en-US" dirty="0" err="1" smtClean="0"/>
              <a:t>değildir</a:t>
            </a:r>
            <a:endParaRPr lang="tr-TR" dirty="0" smtClean="0"/>
          </a:p>
          <a:p>
            <a:pPr marL="571500" indent="-342900" algn="just">
              <a:buFont typeface="Arial" panose="020B0604020202020204" pitchFamily="34" charset="0"/>
              <a:buChar char="•"/>
            </a:pPr>
            <a:r>
              <a:rPr lang="en-US" dirty="0" err="1" smtClean="0"/>
              <a:t>Değişimi</a:t>
            </a:r>
            <a:r>
              <a:rPr lang="en-US" dirty="0" smtClean="0"/>
              <a:t> </a:t>
            </a:r>
            <a:r>
              <a:rPr lang="en-US" dirty="0" err="1"/>
              <a:t>kabul</a:t>
            </a:r>
            <a:r>
              <a:rPr lang="en-US" dirty="0"/>
              <a:t> </a:t>
            </a:r>
            <a:r>
              <a:rPr lang="en-US" dirty="0" err="1"/>
              <a:t>edin</a:t>
            </a:r>
            <a:r>
              <a:rPr lang="en-US" dirty="0"/>
              <a:t> – </a:t>
            </a:r>
            <a:r>
              <a:rPr lang="en-US" dirty="0" err="1"/>
              <a:t>planlar</a:t>
            </a:r>
            <a:r>
              <a:rPr lang="en-US" dirty="0"/>
              <a:t> </a:t>
            </a:r>
            <a:r>
              <a:rPr lang="en-US" dirty="0" err="1"/>
              <a:t>değişmek</a:t>
            </a:r>
            <a:r>
              <a:rPr lang="en-US" dirty="0"/>
              <a:t> </a:t>
            </a:r>
            <a:r>
              <a:rPr lang="en-US" dirty="0" err="1"/>
              <a:t>zorunda</a:t>
            </a:r>
            <a:r>
              <a:rPr lang="en-US" dirty="0"/>
              <a:t> </a:t>
            </a:r>
            <a:r>
              <a:rPr lang="en-US" dirty="0" err="1"/>
              <a:t>kaldığında</a:t>
            </a:r>
            <a:r>
              <a:rPr lang="en-US" dirty="0"/>
              <a:t> </a:t>
            </a:r>
            <a:r>
              <a:rPr lang="en-US" dirty="0" err="1"/>
              <a:t>uyum</a:t>
            </a:r>
            <a:r>
              <a:rPr lang="en-US" dirty="0"/>
              <a:t> </a:t>
            </a:r>
            <a:r>
              <a:rPr lang="en-US" dirty="0" err="1" smtClean="0"/>
              <a:t>sağlayın</a:t>
            </a:r>
            <a:endParaRPr lang="tr-TR" dirty="0" smtClean="0"/>
          </a:p>
          <a:p>
            <a:pPr marL="571500" indent="-342900" algn="just">
              <a:buFont typeface="Arial" panose="020B0604020202020204" pitchFamily="34" charset="0"/>
              <a:buChar char="•"/>
            </a:pPr>
            <a:r>
              <a:rPr lang="en-US" dirty="0" err="1" smtClean="0"/>
              <a:t>Hedeflere</a:t>
            </a:r>
            <a:r>
              <a:rPr lang="en-US" dirty="0" smtClean="0"/>
              <a:t> </a:t>
            </a:r>
            <a:r>
              <a:rPr lang="en-US" dirty="0" err="1"/>
              <a:t>doğru</a:t>
            </a:r>
            <a:r>
              <a:rPr lang="en-US" dirty="0"/>
              <a:t> </a:t>
            </a:r>
            <a:r>
              <a:rPr lang="en-US" dirty="0" err="1"/>
              <a:t>ilerleyin</a:t>
            </a:r>
            <a:r>
              <a:rPr lang="en-US" dirty="0"/>
              <a:t> – </a:t>
            </a:r>
            <a:r>
              <a:rPr lang="en-US" dirty="0" err="1"/>
              <a:t>küçük</a:t>
            </a:r>
            <a:r>
              <a:rPr lang="en-US" dirty="0"/>
              <a:t> </a:t>
            </a:r>
            <a:r>
              <a:rPr lang="en-US" dirty="0" err="1"/>
              <a:t>ve</a:t>
            </a:r>
            <a:r>
              <a:rPr lang="en-US" dirty="0"/>
              <a:t> </a:t>
            </a:r>
            <a:r>
              <a:rPr lang="en-US" dirty="0" err="1"/>
              <a:t>gerçekçi</a:t>
            </a:r>
            <a:r>
              <a:rPr lang="en-US" dirty="0"/>
              <a:t> </a:t>
            </a:r>
            <a:r>
              <a:rPr lang="en-US" dirty="0" err="1"/>
              <a:t>adımlar</a:t>
            </a:r>
            <a:r>
              <a:rPr lang="en-US" dirty="0"/>
              <a:t> </a:t>
            </a:r>
            <a:r>
              <a:rPr lang="en-US" dirty="0" err="1"/>
              <a:t>atın</a:t>
            </a:r>
            <a:endParaRPr dirty="0"/>
          </a:p>
        </p:txBody>
      </p:sp>
    </p:spTree>
    <p:extLst>
      <p:ext uri="{BB962C8B-B14F-4D97-AF65-F5344CB8AC3E}">
        <p14:creationId xmlns:p14="http://schemas.microsoft.com/office/powerpoint/2010/main" val="96232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Aktif </a:t>
            </a:r>
            <a:r>
              <a:rPr lang="tr-TR" sz="4000" dirty="0">
                <a:solidFill>
                  <a:schemeClr val="tx1"/>
                </a:solidFill>
              </a:rPr>
              <a:t>ve Katılımcı Kalmak</a:t>
            </a:r>
            <a:endParaRPr sz="4000" dirty="0">
              <a:solidFill>
                <a:schemeClr val="tx1"/>
              </a:solidFill>
            </a:endParaRPr>
          </a:p>
        </p:txBody>
      </p:sp>
      <p:sp>
        <p:nvSpPr>
          <p:cNvPr id="85" name="Google Shape;85;p3"/>
          <p:cNvSpPr txBox="1">
            <a:spLocks noGrp="1"/>
          </p:cNvSpPr>
          <p:nvPr>
            <p:ph type="body" idx="1"/>
          </p:nvPr>
        </p:nvSpPr>
        <p:spPr>
          <a:xfrm>
            <a:off x="831850" y="2188571"/>
            <a:ext cx="9295376" cy="3887764"/>
          </a:xfrm>
          <a:prstGeom prst="rect">
            <a:avLst/>
          </a:prstGeom>
          <a:noFill/>
          <a:ln>
            <a:noFill/>
          </a:ln>
        </p:spPr>
        <p:txBody>
          <a:bodyPr spcFirstLastPara="1" wrap="square" lIns="91425" tIns="45700" rIns="91425" bIns="45700" anchor="t" anchorCtr="0">
            <a:normAutofit/>
          </a:bodyPr>
          <a:lstStyle/>
          <a:p>
            <a:r>
              <a:rPr lang="tr-TR" dirty="0"/>
              <a:t>Dayanıklı M</a:t>
            </a:r>
            <a:r>
              <a:rPr lang="tr-TR" dirty="0" smtClean="0"/>
              <a:t>üdahaleciler:</a:t>
            </a:r>
          </a:p>
          <a:p>
            <a:pPr marL="571500" indent="-342900">
              <a:buFont typeface="Arial" panose="020B0604020202020204" pitchFamily="34" charset="0"/>
              <a:buChar char="•"/>
            </a:pPr>
            <a:r>
              <a:rPr lang="tr-TR" dirty="0"/>
              <a:t>K</a:t>
            </a:r>
            <a:r>
              <a:rPr lang="en-US" dirty="0" err="1" smtClean="0"/>
              <a:t>açınmak</a:t>
            </a:r>
            <a:r>
              <a:rPr lang="en-US" dirty="0" smtClean="0"/>
              <a:t> </a:t>
            </a:r>
            <a:r>
              <a:rPr lang="en-US" dirty="0" err="1"/>
              <a:t>yerine</a:t>
            </a:r>
            <a:r>
              <a:rPr lang="en-US" dirty="0"/>
              <a:t> </a:t>
            </a:r>
            <a:r>
              <a:rPr lang="en-US" dirty="0" err="1"/>
              <a:t>kararlı</a:t>
            </a:r>
            <a:r>
              <a:rPr lang="en-US" dirty="0"/>
              <a:t> </a:t>
            </a:r>
            <a:r>
              <a:rPr lang="en-US" dirty="0" err="1"/>
              <a:t>şekilde</a:t>
            </a:r>
            <a:r>
              <a:rPr lang="en-US" dirty="0"/>
              <a:t> </a:t>
            </a:r>
            <a:r>
              <a:rPr lang="en-US" dirty="0" err="1"/>
              <a:t>harekete</a:t>
            </a:r>
            <a:r>
              <a:rPr lang="en-US" dirty="0"/>
              <a:t> </a:t>
            </a:r>
            <a:r>
              <a:rPr lang="en-US" dirty="0" err="1"/>
              <a:t>geçer</a:t>
            </a:r>
            <a:r>
              <a:rPr lang="en-US" dirty="0" smtClean="0"/>
              <a:t>,</a:t>
            </a:r>
            <a:endParaRPr lang="tr-TR" dirty="0" smtClean="0"/>
          </a:p>
          <a:p>
            <a:pPr marL="571500" indent="-342900">
              <a:buFont typeface="Arial" panose="020B0604020202020204" pitchFamily="34" charset="0"/>
              <a:buChar char="•"/>
            </a:pPr>
            <a:r>
              <a:rPr lang="tr-TR" dirty="0" err="1"/>
              <a:t>B</a:t>
            </a:r>
            <a:r>
              <a:rPr lang="en-US" dirty="0" err="1" smtClean="0"/>
              <a:t>askı</a:t>
            </a:r>
            <a:r>
              <a:rPr lang="en-US" dirty="0" smtClean="0"/>
              <a:t> </a:t>
            </a:r>
            <a:r>
              <a:rPr lang="en-US" dirty="0" err="1"/>
              <a:t>altında</a:t>
            </a:r>
            <a:r>
              <a:rPr lang="en-US" dirty="0"/>
              <a:t> </a:t>
            </a:r>
            <a:r>
              <a:rPr lang="en-US" dirty="0" err="1"/>
              <a:t>bakış</a:t>
            </a:r>
            <a:r>
              <a:rPr lang="en-US" dirty="0"/>
              <a:t> </a:t>
            </a:r>
            <a:r>
              <a:rPr lang="en-US" dirty="0" err="1"/>
              <a:t>açısını</a:t>
            </a:r>
            <a:r>
              <a:rPr lang="en-US" dirty="0"/>
              <a:t> </a:t>
            </a:r>
            <a:r>
              <a:rPr lang="en-US" dirty="0" err="1"/>
              <a:t>korur</a:t>
            </a:r>
            <a:r>
              <a:rPr lang="en-US" dirty="0" smtClean="0"/>
              <a:t>,</a:t>
            </a:r>
            <a:endParaRPr lang="tr-TR" dirty="0" smtClean="0"/>
          </a:p>
          <a:p>
            <a:pPr marL="571500" indent="-342900">
              <a:buFont typeface="Arial" panose="020B0604020202020204" pitchFamily="34" charset="0"/>
              <a:buChar char="•"/>
            </a:pPr>
            <a:r>
              <a:rPr lang="tr-TR" dirty="0" err="1"/>
              <a:t>Z</a:t>
            </a:r>
            <a:r>
              <a:rPr lang="en-US" dirty="0" err="1" smtClean="0"/>
              <a:t>orluklardan</a:t>
            </a:r>
            <a:r>
              <a:rPr lang="en-US" dirty="0" smtClean="0"/>
              <a:t> </a:t>
            </a:r>
            <a:r>
              <a:rPr lang="en-US" dirty="0" err="1"/>
              <a:t>sonra</a:t>
            </a:r>
            <a:r>
              <a:rPr lang="en-US" dirty="0"/>
              <a:t> </a:t>
            </a:r>
            <a:r>
              <a:rPr lang="en-US" dirty="0" err="1"/>
              <a:t>öğrenme</a:t>
            </a:r>
            <a:r>
              <a:rPr lang="en-US" dirty="0"/>
              <a:t> </a:t>
            </a:r>
            <a:r>
              <a:rPr lang="en-US" dirty="0" err="1"/>
              <a:t>ve</a:t>
            </a:r>
            <a:r>
              <a:rPr lang="en-US" dirty="0"/>
              <a:t> </a:t>
            </a:r>
            <a:r>
              <a:rPr lang="en-US" dirty="0" err="1"/>
              <a:t>gelişim</a:t>
            </a:r>
            <a:r>
              <a:rPr lang="en-US" dirty="0"/>
              <a:t> </a:t>
            </a:r>
            <a:r>
              <a:rPr lang="en-US" dirty="0" err="1"/>
              <a:t>fırsatları</a:t>
            </a:r>
            <a:r>
              <a:rPr lang="en-US" dirty="0"/>
              <a:t> </a:t>
            </a:r>
            <a:r>
              <a:rPr lang="en-US" dirty="0" err="1"/>
              <a:t>arar</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en-US" dirty="0" err="1"/>
              <a:t>Harekete</a:t>
            </a:r>
            <a:r>
              <a:rPr lang="en-US" dirty="0"/>
              <a:t> </a:t>
            </a:r>
            <a:r>
              <a:rPr lang="en-US" dirty="0" err="1"/>
              <a:t>geçmek</a:t>
            </a:r>
            <a:r>
              <a:rPr lang="en-US" dirty="0"/>
              <a:t>, </a:t>
            </a:r>
            <a:r>
              <a:rPr lang="en-US" dirty="0" err="1"/>
              <a:t>güven</a:t>
            </a:r>
            <a:r>
              <a:rPr lang="en-US" dirty="0"/>
              <a:t> </a:t>
            </a:r>
            <a:r>
              <a:rPr lang="en-US" dirty="0" err="1"/>
              <a:t>ve</a:t>
            </a:r>
            <a:r>
              <a:rPr lang="en-US" dirty="0"/>
              <a:t> </a:t>
            </a:r>
            <a:r>
              <a:rPr lang="en-US" dirty="0" err="1"/>
              <a:t>kontrol</a:t>
            </a:r>
            <a:r>
              <a:rPr lang="en-US" dirty="0"/>
              <a:t> </a:t>
            </a:r>
            <a:r>
              <a:rPr lang="en-US" dirty="0" err="1"/>
              <a:t>duygusunu</a:t>
            </a:r>
            <a:r>
              <a:rPr lang="en-US" dirty="0"/>
              <a:t> </a:t>
            </a:r>
            <a:r>
              <a:rPr lang="en-US" dirty="0" err="1"/>
              <a:t>destekler</a:t>
            </a:r>
            <a:r>
              <a:rPr lang="en-US" dirty="0"/>
              <a:t>.</a:t>
            </a:r>
            <a:endParaRPr dirty="0"/>
          </a:p>
        </p:txBody>
      </p:sp>
    </p:spTree>
    <p:extLst>
      <p:ext uri="{BB962C8B-B14F-4D97-AF65-F5344CB8AC3E}">
        <p14:creationId xmlns:p14="http://schemas.microsoft.com/office/powerpoint/2010/main" val="2683468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Zihniyet </a:t>
            </a:r>
            <a:r>
              <a:rPr lang="tr-TR" sz="4000" dirty="0">
                <a:solidFill>
                  <a:schemeClr val="tx1"/>
                </a:solidFill>
              </a:rPr>
              <a:t>ve Öz Güven</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Umutlu</a:t>
            </a:r>
            <a:r>
              <a:rPr lang="en-US" dirty="0"/>
              <a:t> </a:t>
            </a:r>
            <a:r>
              <a:rPr lang="en-US" dirty="0" err="1"/>
              <a:t>ve</a:t>
            </a:r>
            <a:r>
              <a:rPr lang="en-US" dirty="0"/>
              <a:t> </a:t>
            </a:r>
            <a:r>
              <a:rPr lang="en-US" dirty="0" err="1"/>
              <a:t>gerçekçi</a:t>
            </a:r>
            <a:r>
              <a:rPr lang="en-US" dirty="0"/>
              <a:t> </a:t>
            </a:r>
            <a:r>
              <a:rPr lang="en-US" dirty="0" err="1"/>
              <a:t>bir</a:t>
            </a:r>
            <a:r>
              <a:rPr lang="en-US" dirty="0"/>
              <a:t> </a:t>
            </a:r>
            <a:r>
              <a:rPr lang="en-US" dirty="0" err="1"/>
              <a:t>bakış</a:t>
            </a:r>
            <a:r>
              <a:rPr lang="en-US" dirty="0"/>
              <a:t> </a:t>
            </a:r>
            <a:r>
              <a:rPr lang="en-US" dirty="0" err="1"/>
              <a:t>açısını</a:t>
            </a:r>
            <a:r>
              <a:rPr lang="en-US" dirty="0"/>
              <a:t> </a:t>
            </a:r>
            <a:r>
              <a:rPr lang="en-US" dirty="0" err="1"/>
              <a:t>koruyun</a:t>
            </a:r>
            <a:r>
              <a:rPr lang="en-US" dirty="0" smtClean="0"/>
              <a:t>.</a:t>
            </a:r>
            <a:endParaRPr lang="tr-TR" dirty="0" smtClean="0"/>
          </a:p>
          <a:p>
            <a:pPr marL="571500" indent="-342900">
              <a:buFont typeface="Arial" panose="020B0604020202020204" pitchFamily="34" charset="0"/>
              <a:buChar char="•"/>
            </a:pPr>
            <a:r>
              <a:rPr lang="en-US" dirty="0" err="1" smtClean="0"/>
              <a:t>Başa</a:t>
            </a:r>
            <a:r>
              <a:rPr lang="en-US" dirty="0" smtClean="0"/>
              <a:t> </a:t>
            </a:r>
            <a:r>
              <a:rPr lang="en-US" dirty="0" err="1"/>
              <a:t>çıkma</a:t>
            </a:r>
            <a:r>
              <a:rPr lang="en-US" dirty="0"/>
              <a:t> </a:t>
            </a:r>
            <a:r>
              <a:rPr lang="en-US" dirty="0" err="1"/>
              <a:t>yeteneğinize</a:t>
            </a:r>
            <a:r>
              <a:rPr lang="en-US" dirty="0"/>
              <a:t> </a:t>
            </a:r>
            <a:r>
              <a:rPr lang="en-US" dirty="0" err="1"/>
              <a:t>güvenin</a:t>
            </a:r>
            <a:r>
              <a:rPr lang="en-US" dirty="0" smtClean="0"/>
              <a:t>.</a:t>
            </a:r>
            <a:endParaRPr lang="tr-TR" dirty="0" smtClean="0"/>
          </a:p>
          <a:p>
            <a:pPr marL="571500" indent="-342900">
              <a:buFont typeface="Arial" panose="020B0604020202020204" pitchFamily="34" charset="0"/>
              <a:buChar char="•"/>
            </a:pPr>
            <a:r>
              <a:rPr lang="en-US" dirty="0" err="1" smtClean="0"/>
              <a:t>Felaketleştirme</a:t>
            </a:r>
            <a:r>
              <a:rPr lang="en-US" dirty="0" smtClean="0"/>
              <a:t> </a:t>
            </a:r>
            <a:r>
              <a:rPr lang="en-US" dirty="0" err="1"/>
              <a:t>eğiliminden</a:t>
            </a:r>
            <a:r>
              <a:rPr lang="en-US" dirty="0"/>
              <a:t> </a:t>
            </a:r>
            <a:r>
              <a:rPr lang="en-US" dirty="0" err="1"/>
              <a:t>kaçının</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tr-TR" dirty="0"/>
              <a:t>Güven, deneyim ve düşünme yoluyla gelişir</a:t>
            </a:r>
            <a:r>
              <a:rPr lang="tr-TR" dirty="0" smtClean="0"/>
              <a:t>.</a:t>
            </a:r>
            <a:endParaRPr lang="en-US" dirty="0"/>
          </a:p>
          <a:p>
            <a:pPr marL="0" lvl="0" indent="0">
              <a:spcBef>
                <a:spcPts val="0"/>
              </a:spcBef>
            </a:pPr>
            <a:endParaRPr dirty="0"/>
          </a:p>
        </p:txBody>
      </p:sp>
    </p:spTree>
    <p:extLst>
      <p:ext uri="{BB962C8B-B14F-4D97-AF65-F5344CB8AC3E}">
        <p14:creationId xmlns:p14="http://schemas.microsoft.com/office/powerpoint/2010/main" val="3878918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Profesyonel</a:t>
            </a:r>
            <a:r>
              <a:rPr lang="en-US" sz="4000" dirty="0">
                <a:solidFill>
                  <a:schemeClr val="tx1"/>
                </a:solidFill>
              </a:rPr>
              <a:t> </a:t>
            </a:r>
            <a:r>
              <a:rPr lang="en-US" sz="4000" dirty="0" err="1">
                <a:solidFill>
                  <a:schemeClr val="tx1"/>
                </a:solidFill>
              </a:rPr>
              <a:t>Bir</a:t>
            </a:r>
            <a:r>
              <a:rPr lang="en-US" sz="4000" dirty="0">
                <a:solidFill>
                  <a:schemeClr val="tx1"/>
                </a:solidFill>
              </a:rPr>
              <a:t> </a:t>
            </a:r>
            <a:r>
              <a:rPr lang="en-US" sz="4000" dirty="0" err="1">
                <a:solidFill>
                  <a:schemeClr val="tx1"/>
                </a:solidFill>
              </a:rPr>
              <a:t>Beceri</a:t>
            </a:r>
            <a:r>
              <a:rPr lang="en-US" sz="4000" dirty="0">
                <a:solidFill>
                  <a:schemeClr val="tx1"/>
                </a:solidFill>
              </a:rPr>
              <a:t> </a:t>
            </a:r>
            <a:r>
              <a:rPr lang="en-US" sz="4000" dirty="0" err="1">
                <a:solidFill>
                  <a:schemeClr val="tx1"/>
                </a:solidFill>
              </a:rPr>
              <a:t>Olarak</a:t>
            </a:r>
            <a:r>
              <a:rPr lang="en-US" sz="4000" dirty="0">
                <a:solidFill>
                  <a:schemeClr val="tx1"/>
                </a:solidFill>
              </a:rPr>
              <a:t> </a:t>
            </a:r>
            <a:r>
              <a:rPr lang="en-US" sz="4000" dirty="0" err="1">
                <a:solidFill>
                  <a:schemeClr val="tx1"/>
                </a:solidFill>
              </a:rPr>
              <a:t>Öz</a:t>
            </a:r>
            <a:r>
              <a:rPr lang="en-US" sz="4000" dirty="0">
                <a:solidFill>
                  <a:schemeClr val="tx1"/>
                </a:solidFill>
              </a:rPr>
              <a:t> </a:t>
            </a:r>
            <a:r>
              <a:rPr lang="en-US" sz="4000" dirty="0" err="1">
                <a:solidFill>
                  <a:schemeClr val="tx1"/>
                </a:solidFill>
              </a:rPr>
              <a:t>Bakım</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r>
              <a:rPr lang="tr-TR" dirty="0"/>
              <a:t>Kendinize iyi bakmak bir seçenek değildir</a:t>
            </a:r>
            <a:r>
              <a:rPr lang="tr-TR" dirty="0" smtClean="0"/>
              <a:t>.</a:t>
            </a:r>
          </a:p>
          <a:p>
            <a:pPr marL="571500" indent="-342900">
              <a:buFont typeface="Arial" panose="020B0604020202020204" pitchFamily="34" charset="0"/>
              <a:buChar char="•"/>
            </a:pPr>
            <a:r>
              <a:rPr lang="tr-TR" dirty="0" smtClean="0"/>
              <a:t>D</a:t>
            </a:r>
            <a:r>
              <a:rPr lang="nn-NO" dirty="0" smtClean="0"/>
              <a:t>inlenme </a:t>
            </a:r>
            <a:r>
              <a:rPr lang="nn-NO" dirty="0"/>
              <a:t>ve </a:t>
            </a:r>
            <a:r>
              <a:rPr lang="nn-NO" dirty="0" smtClean="0"/>
              <a:t>toparlanma</a:t>
            </a:r>
            <a:endParaRPr lang="tr-TR" dirty="0" smtClean="0"/>
          </a:p>
          <a:p>
            <a:pPr marL="571500" indent="-342900">
              <a:buFont typeface="Arial" panose="020B0604020202020204" pitchFamily="34" charset="0"/>
              <a:buChar char="•"/>
            </a:pPr>
            <a:r>
              <a:rPr lang="tr-TR" dirty="0"/>
              <a:t>T</a:t>
            </a:r>
            <a:r>
              <a:rPr lang="nn-NO" dirty="0" smtClean="0"/>
              <a:t>emel </a:t>
            </a:r>
            <a:r>
              <a:rPr lang="nn-NO" dirty="0"/>
              <a:t>fiziksel </a:t>
            </a:r>
            <a:r>
              <a:rPr lang="nn-NO" dirty="0" smtClean="0"/>
              <a:t>bakım</a:t>
            </a:r>
            <a:endParaRPr lang="tr-TR" dirty="0" smtClean="0"/>
          </a:p>
          <a:p>
            <a:pPr marL="571500" indent="-342900">
              <a:buFont typeface="Arial" panose="020B0604020202020204" pitchFamily="34" charset="0"/>
              <a:buChar char="•"/>
            </a:pPr>
            <a:r>
              <a:rPr lang="tr-TR" dirty="0"/>
              <a:t>K</a:t>
            </a:r>
            <a:r>
              <a:rPr lang="nn-NO" dirty="0" smtClean="0"/>
              <a:t>ısa </a:t>
            </a:r>
            <a:r>
              <a:rPr lang="nn-NO" dirty="0"/>
              <a:t>duraklama ve farkındalık </a:t>
            </a:r>
            <a:r>
              <a:rPr lang="nn-NO" dirty="0" smtClean="0"/>
              <a:t>anları</a:t>
            </a:r>
            <a:endParaRPr lang="tr-TR" dirty="0" smtClean="0"/>
          </a:p>
          <a:p>
            <a:pPr marL="228600" indent="0"/>
            <a:endParaRPr lang="tr-TR" dirty="0" smtClean="0"/>
          </a:p>
          <a:p>
            <a:pPr marL="571500" indent="-342900">
              <a:buFont typeface="Wingdings" panose="05000000000000000000" pitchFamily="2" charset="2"/>
              <a:buChar char="q"/>
            </a:pPr>
            <a:r>
              <a:rPr lang="tr-TR" dirty="0"/>
              <a:t>Öz bakım, uzun vadeli performansı sürdürülebilir kılar.</a:t>
            </a:r>
            <a:endParaRPr lang="en-US" dirty="0"/>
          </a:p>
        </p:txBody>
      </p:sp>
    </p:spTree>
    <p:extLst>
      <p:ext uri="{BB962C8B-B14F-4D97-AF65-F5344CB8AC3E}">
        <p14:creationId xmlns:p14="http://schemas.microsoft.com/office/powerpoint/2010/main" val="2408095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a:solidFill>
                  <a:schemeClr val="tx1"/>
                </a:solidFill>
              </a:rPr>
              <a:t>Bu, </a:t>
            </a:r>
            <a:r>
              <a:rPr lang="en-US" sz="4000" dirty="0" err="1">
                <a:solidFill>
                  <a:schemeClr val="tx1"/>
                </a:solidFill>
              </a:rPr>
              <a:t>Sahada</a:t>
            </a:r>
            <a:r>
              <a:rPr lang="en-US" sz="4000" dirty="0">
                <a:solidFill>
                  <a:schemeClr val="tx1"/>
                </a:solidFill>
              </a:rPr>
              <a:t> </a:t>
            </a:r>
            <a:r>
              <a:rPr lang="en-US" sz="4000" dirty="0" err="1">
                <a:solidFill>
                  <a:schemeClr val="tx1"/>
                </a:solidFill>
              </a:rPr>
              <a:t>Nasıl</a:t>
            </a:r>
            <a:r>
              <a:rPr lang="en-US" sz="4000" dirty="0">
                <a:solidFill>
                  <a:schemeClr val="tx1"/>
                </a:solidFill>
              </a:rPr>
              <a:t> </a:t>
            </a:r>
            <a:r>
              <a:rPr lang="en-US" sz="4000" dirty="0" err="1">
                <a:solidFill>
                  <a:schemeClr val="tx1"/>
                </a:solidFill>
              </a:rPr>
              <a:t>Yardımcı</a:t>
            </a:r>
            <a:r>
              <a:rPr lang="en-US" sz="4000" dirty="0">
                <a:solidFill>
                  <a:schemeClr val="tx1"/>
                </a:solidFill>
              </a:rPr>
              <a:t> </a:t>
            </a:r>
            <a:r>
              <a:rPr lang="en-US" sz="4000" dirty="0" err="1">
                <a:solidFill>
                  <a:schemeClr val="tx1"/>
                </a:solidFill>
              </a:rPr>
              <a:t>Olur</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r>
              <a:rPr lang="tr-TR" dirty="0"/>
              <a:t>Bu ilkeleri uygulamak size şunlarda yardımcı olur</a:t>
            </a:r>
            <a:r>
              <a:rPr lang="tr-TR" dirty="0" smtClean="0"/>
              <a:t>:</a:t>
            </a:r>
          </a:p>
          <a:p>
            <a:pPr marL="571500" indent="-342900">
              <a:buFont typeface="Arial" panose="020B0604020202020204" pitchFamily="34" charset="0"/>
              <a:buChar char="•"/>
            </a:pPr>
            <a:r>
              <a:rPr lang="tr-TR" dirty="0" err="1" smtClean="0"/>
              <a:t>S</a:t>
            </a:r>
            <a:r>
              <a:rPr lang="en-US" dirty="0" err="1" smtClean="0"/>
              <a:t>tres</a:t>
            </a:r>
            <a:r>
              <a:rPr lang="en-US" dirty="0" smtClean="0"/>
              <a:t> </a:t>
            </a:r>
            <a:r>
              <a:rPr lang="en-US" dirty="0" err="1"/>
              <a:t>ve</a:t>
            </a:r>
            <a:r>
              <a:rPr lang="en-US" dirty="0"/>
              <a:t> </a:t>
            </a:r>
            <a:r>
              <a:rPr lang="en-US" dirty="0" err="1"/>
              <a:t>belirsizlikle</a:t>
            </a:r>
            <a:r>
              <a:rPr lang="en-US" dirty="0"/>
              <a:t> </a:t>
            </a:r>
            <a:r>
              <a:rPr lang="en-US" dirty="0" err="1"/>
              <a:t>başa</a:t>
            </a:r>
            <a:r>
              <a:rPr lang="en-US" dirty="0"/>
              <a:t> </a:t>
            </a:r>
            <a:r>
              <a:rPr lang="en-US" dirty="0" err="1"/>
              <a:t>çıkmak</a:t>
            </a:r>
            <a:r>
              <a:rPr lang="en-US" dirty="0" smtClean="0"/>
              <a:t>,</a:t>
            </a:r>
            <a:endParaRPr lang="tr-TR" dirty="0" smtClean="0"/>
          </a:p>
          <a:p>
            <a:pPr marL="571500" indent="-342900">
              <a:buFont typeface="Arial" panose="020B0604020202020204" pitchFamily="34" charset="0"/>
              <a:buChar char="•"/>
            </a:pPr>
            <a:r>
              <a:rPr lang="tr-TR" dirty="0" err="1"/>
              <a:t>U</a:t>
            </a:r>
            <a:r>
              <a:rPr lang="en-US" dirty="0" err="1" smtClean="0"/>
              <a:t>zun</a:t>
            </a:r>
            <a:r>
              <a:rPr lang="en-US" dirty="0" smtClean="0"/>
              <a:t> </a:t>
            </a:r>
            <a:r>
              <a:rPr lang="en-US" dirty="0" err="1"/>
              <a:t>süren</a:t>
            </a:r>
            <a:r>
              <a:rPr lang="en-US" dirty="0"/>
              <a:t> </a:t>
            </a:r>
            <a:r>
              <a:rPr lang="en-US" dirty="0" err="1"/>
              <a:t>operasyonlar</a:t>
            </a:r>
            <a:r>
              <a:rPr lang="en-US" dirty="0"/>
              <a:t> </a:t>
            </a:r>
            <a:r>
              <a:rPr lang="en-US" dirty="0" err="1"/>
              <a:t>boyunca</a:t>
            </a:r>
            <a:r>
              <a:rPr lang="en-US" dirty="0"/>
              <a:t> </a:t>
            </a:r>
            <a:r>
              <a:rPr lang="en-US" dirty="0" err="1"/>
              <a:t>sürece</a:t>
            </a:r>
            <a:r>
              <a:rPr lang="en-US" dirty="0"/>
              <a:t> </a:t>
            </a:r>
            <a:r>
              <a:rPr lang="en-US" dirty="0" err="1"/>
              <a:t>bağlı</a:t>
            </a:r>
            <a:r>
              <a:rPr lang="en-US" dirty="0"/>
              <a:t> </a:t>
            </a:r>
            <a:r>
              <a:rPr lang="en-US" dirty="0" err="1"/>
              <a:t>kalmak</a:t>
            </a:r>
            <a:r>
              <a:rPr lang="en-US" dirty="0" smtClean="0"/>
              <a:t>,</a:t>
            </a:r>
            <a:endParaRPr lang="tr-TR" dirty="0" smtClean="0"/>
          </a:p>
          <a:p>
            <a:pPr marL="571500" indent="-342900">
              <a:buFont typeface="Arial" panose="020B0604020202020204" pitchFamily="34" charset="0"/>
              <a:buChar char="•"/>
            </a:pPr>
            <a:r>
              <a:rPr lang="tr-TR" dirty="0" err="1"/>
              <a:t>Z</a:t>
            </a:r>
            <a:r>
              <a:rPr lang="en-US" dirty="0" smtClean="0"/>
              <a:t>or </a:t>
            </a:r>
            <a:r>
              <a:rPr lang="en-US" dirty="0" err="1"/>
              <a:t>olaylardan</a:t>
            </a:r>
            <a:r>
              <a:rPr lang="en-US" dirty="0"/>
              <a:t> </a:t>
            </a:r>
            <a:r>
              <a:rPr lang="en-US" dirty="0" err="1"/>
              <a:t>sonra</a:t>
            </a:r>
            <a:r>
              <a:rPr lang="en-US" dirty="0"/>
              <a:t> </a:t>
            </a:r>
            <a:r>
              <a:rPr lang="en-US" dirty="0" err="1"/>
              <a:t>daha</a:t>
            </a:r>
            <a:r>
              <a:rPr lang="en-US" dirty="0"/>
              <a:t> </a:t>
            </a:r>
            <a:r>
              <a:rPr lang="en-US" dirty="0" err="1"/>
              <a:t>etkili</a:t>
            </a:r>
            <a:r>
              <a:rPr lang="en-US" dirty="0"/>
              <a:t> </a:t>
            </a:r>
            <a:r>
              <a:rPr lang="en-US" dirty="0" err="1"/>
              <a:t>şekilde</a:t>
            </a:r>
            <a:r>
              <a:rPr lang="en-US" dirty="0"/>
              <a:t> </a:t>
            </a:r>
            <a:r>
              <a:rPr lang="en-US" dirty="0" err="1"/>
              <a:t>toparlanmak</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tr-TR" dirty="0"/>
              <a:t>Dayanıklılık zaman içinde gelişir.</a:t>
            </a:r>
            <a:endParaRPr lang="en-US" dirty="0"/>
          </a:p>
        </p:txBody>
      </p:sp>
    </p:spTree>
    <p:extLst>
      <p:ext uri="{BB962C8B-B14F-4D97-AF65-F5344CB8AC3E}">
        <p14:creationId xmlns:p14="http://schemas.microsoft.com/office/powerpoint/2010/main" val="3251941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Katılımcı</a:t>
            </a:r>
            <a:r>
              <a:rPr lang="en-US" sz="4000" dirty="0">
                <a:solidFill>
                  <a:schemeClr val="tx1"/>
                </a:solidFill>
              </a:rPr>
              <a:t> </a:t>
            </a:r>
            <a:r>
              <a:rPr lang="en-US" sz="4000" dirty="0" err="1">
                <a:solidFill>
                  <a:schemeClr val="tx1"/>
                </a:solidFill>
              </a:rPr>
              <a:t>Olarak</a:t>
            </a:r>
            <a:r>
              <a:rPr lang="en-US" sz="4000" dirty="0">
                <a:solidFill>
                  <a:schemeClr val="tx1"/>
                </a:solidFill>
              </a:rPr>
              <a:t> Ne </a:t>
            </a:r>
            <a:r>
              <a:rPr lang="en-US" sz="4000" dirty="0" err="1">
                <a:solidFill>
                  <a:schemeClr val="tx1"/>
                </a:solidFill>
              </a:rPr>
              <a:t>Kazanırsınız</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a:t>Her </a:t>
            </a:r>
            <a:r>
              <a:rPr lang="en-US" dirty="0" err="1"/>
              <a:t>gün</a:t>
            </a:r>
            <a:r>
              <a:rPr lang="en-US" dirty="0"/>
              <a:t> </a:t>
            </a:r>
            <a:r>
              <a:rPr lang="en-US" dirty="0" err="1"/>
              <a:t>kullanabileceğiniz</a:t>
            </a:r>
            <a:r>
              <a:rPr lang="en-US" dirty="0"/>
              <a:t> </a:t>
            </a:r>
            <a:r>
              <a:rPr lang="en-US" dirty="0" err="1"/>
              <a:t>pratik</a:t>
            </a:r>
            <a:r>
              <a:rPr lang="en-US" dirty="0"/>
              <a:t> </a:t>
            </a:r>
            <a:r>
              <a:rPr lang="en-US" dirty="0" err="1" smtClean="0"/>
              <a:t>araçlar</a:t>
            </a:r>
            <a:endParaRPr lang="tr-TR" dirty="0" smtClean="0"/>
          </a:p>
          <a:p>
            <a:pPr marL="571500" indent="-342900">
              <a:buFont typeface="Arial" panose="020B0604020202020204" pitchFamily="34" charset="0"/>
              <a:buChar char="•"/>
            </a:pPr>
            <a:r>
              <a:rPr lang="en-US" dirty="0" err="1" smtClean="0"/>
              <a:t>Daha</a:t>
            </a:r>
            <a:r>
              <a:rPr lang="en-US" dirty="0" smtClean="0"/>
              <a:t> </a:t>
            </a:r>
            <a:r>
              <a:rPr lang="en-US" dirty="0" err="1"/>
              <a:t>güçlü</a:t>
            </a:r>
            <a:r>
              <a:rPr lang="en-US" dirty="0"/>
              <a:t> </a:t>
            </a:r>
            <a:r>
              <a:rPr lang="en-US" dirty="0" err="1"/>
              <a:t>başa</a:t>
            </a:r>
            <a:r>
              <a:rPr lang="en-US" dirty="0"/>
              <a:t> </a:t>
            </a:r>
            <a:r>
              <a:rPr lang="en-US" dirty="0" err="1"/>
              <a:t>çıkma</a:t>
            </a:r>
            <a:r>
              <a:rPr lang="en-US" dirty="0"/>
              <a:t> </a:t>
            </a:r>
            <a:r>
              <a:rPr lang="en-US" dirty="0" err="1" smtClean="0"/>
              <a:t>alışkanlıkları</a:t>
            </a:r>
            <a:endParaRPr lang="tr-TR" dirty="0" smtClean="0"/>
          </a:p>
          <a:p>
            <a:pPr marL="571500" indent="-342900">
              <a:buFont typeface="Arial" panose="020B0604020202020204" pitchFamily="34" charset="0"/>
              <a:buChar char="•"/>
            </a:pPr>
            <a:r>
              <a:rPr lang="en-US" dirty="0" err="1" smtClean="0"/>
              <a:t>Zorlayıcı</a:t>
            </a:r>
            <a:r>
              <a:rPr lang="en-US" dirty="0" smtClean="0"/>
              <a:t> </a:t>
            </a:r>
            <a:r>
              <a:rPr lang="en-US" dirty="0" err="1"/>
              <a:t>görevler</a:t>
            </a:r>
            <a:r>
              <a:rPr lang="en-US" dirty="0"/>
              <a:t> </a:t>
            </a:r>
            <a:r>
              <a:rPr lang="en-US" dirty="0" err="1"/>
              <a:t>için</a:t>
            </a:r>
            <a:r>
              <a:rPr lang="en-US" dirty="0"/>
              <a:t> </a:t>
            </a:r>
            <a:r>
              <a:rPr lang="en-US" dirty="0" err="1"/>
              <a:t>sürdürülebilir</a:t>
            </a:r>
            <a:r>
              <a:rPr lang="en-US" dirty="0"/>
              <a:t> </a:t>
            </a:r>
            <a:r>
              <a:rPr lang="en-US" dirty="0" err="1" smtClean="0"/>
              <a:t>dayanıklılık</a:t>
            </a:r>
            <a:endParaRPr lang="tr-TR" dirty="0" smtClean="0"/>
          </a:p>
          <a:p>
            <a:pPr marL="228600" indent="0"/>
            <a:endParaRPr lang="en-US" dirty="0"/>
          </a:p>
          <a:p>
            <a:pPr marL="571500" indent="-342900">
              <a:buFont typeface="Wingdings" panose="05000000000000000000" pitchFamily="2" charset="2"/>
              <a:buChar char="q"/>
            </a:pPr>
            <a:r>
              <a:rPr lang="tr-TR" dirty="0" smtClean="0"/>
              <a:t>Dayanıklı Müdahaleciler günlük </a:t>
            </a:r>
            <a:r>
              <a:rPr lang="tr-TR" dirty="0"/>
              <a:t>eylemlerle gelişir.</a:t>
            </a:r>
            <a:endParaRPr lang="en-US" dirty="0"/>
          </a:p>
        </p:txBody>
      </p:sp>
    </p:spTree>
    <p:extLst>
      <p:ext uri="{BB962C8B-B14F-4D97-AF65-F5344CB8AC3E}">
        <p14:creationId xmlns:p14="http://schemas.microsoft.com/office/powerpoint/2010/main" val="1705851552"/>
      </p:ext>
    </p:extLst>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322</Words>
  <Application>Microsoft Office PowerPoint</Application>
  <PresentationFormat>Geniş ekran</PresentationFormat>
  <Paragraphs>52</Paragraphs>
  <Slides>11</Slides>
  <Notes>11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11</vt:i4>
      </vt:variant>
    </vt:vector>
  </HeadingPairs>
  <TitlesOfParts>
    <vt:vector size="17" baseType="lpstr">
      <vt:lpstr>Arial</vt:lpstr>
      <vt:lpstr>Avenir</vt:lpstr>
      <vt:lpstr>Wingdings</vt:lpstr>
      <vt:lpstr>Roboto SemiBold</vt:lpstr>
      <vt:lpstr>Roboto</vt:lpstr>
      <vt:lpstr>BlockprintVTI</vt:lpstr>
      <vt:lpstr>Dayanıklılığa Giden Yol</vt:lpstr>
      <vt:lpstr>Bu Neden Önemli?</vt:lpstr>
      <vt:lpstr>Temel Fikir</vt:lpstr>
      <vt:lpstr>Müdahale Görevlileri İçin Temel İlkeler</vt:lpstr>
      <vt:lpstr>Aktif ve Katılımcı Kalmak</vt:lpstr>
      <vt:lpstr>Zihniyet ve Öz Güven</vt:lpstr>
      <vt:lpstr>Profesyonel Bir Beceri Olarak Öz Bakım</vt:lpstr>
      <vt:lpstr>Bu, Sahada Nasıl Yardımcı Olur</vt:lpstr>
      <vt:lpstr>Katılımcı Olarak Ne Kazanırsınız</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Resilience for Responders</dc:title>
  <dc:creator>Dr. Zeynep Elçin Kamalak</dc:creator>
  <cp:lastModifiedBy>Windows Kullanıcısı</cp:lastModifiedBy>
  <cp:revision>10</cp:revision>
  <dcterms:created xsi:type="dcterms:W3CDTF">2024-09-05T11:19:10Z</dcterms:created>
  <dcterms:modified xsi:type="dcterms:W3CDTF">2026-03-09T21:14:15Z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