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63" r:id="rId3"/>
    <p:sldId id="258" r:id="rId4"/>
    <p:sldId id="264" r:id="rId5"/>
    <p:sldId id="265" r:id="rId6"/>
    <p:sldId id="266" r:id="rId7"/>
    <p:sldId id="267" r:id="rId8"/>
    <p:sldId id="268" r:id="rId9"/>
    <p:sldId id="269" r:id="rId10"/>
    <p:sldId id="261" r:id="rId11"/>
    <p:sldId id="262" r:id="rId12"/>
  </p:sldIdLst>
  <p:sldSz cx="12192000" cy="6858000"/>
  <p:notesSz cx="6858000" cy="9144000"/>
  <p:embeddedFontLst>
    <p:embeddedFont>
      <p:font typeface="Roboto" panose="020B0604020202020204" charset="0"/>
      <p:regular r:id="rId14"/>
      <p:bold r:id="rId15"/>
      <p:italic r:id="rId16"/>
      <p:boldItalic r:id="rId17"/>
    </p:embeddedFont>
    <p:embeddedFont>
      <p:font typeface="Roboto SemiBold" panose="020B060402020202020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ip7X1hF/CNMRLdGe3wNfZT0OKiF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584"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 name="Google Shape;11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8696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9872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3118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8286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3041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0372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18551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9"/>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8" name="Google Shape;18;p9"/>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9"/>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9"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4" name="Google Shape;24;p10"/>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5"/>
        <p:cNvGrpSpPr/>
        <p:nvPr/>
      </p:nvGrpSpPr>
      <p:grpSpPr>
        <a:xfrm>
          <a:off x="0" y="0"/>
          <a:ext cx="0" cy="0"/>
          <a:chOff x="0" y="0"/>
          <a:chExt cx="0" cy="0"/>
        </a:xfrm>
      </p:grpSpPr>
      <p:sp>
        <p:nvSpPr>
          <p:cNvPr id="26" name="Google Shape;26;p1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pic>
        <p:nvPicPr>
          <p:cNvPr id="27" name="Google Shape;27;p11"/>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28" name="Google Shape;28;p11"/>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29" name="Google Shape;29;p11"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0" name="Google Shape;30;p11"/>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1000">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1" name="Google Shape;31;p11"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2" name="Google Shape;32;p11"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3" name="Google Shape;33;p11"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4" name="Google Shape;34;p11"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5" name="Google Shape;35;p11"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36" name="Google Shape;36;p11"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37" name="Google Shape;37;p11"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
        <p:cNvGrpSpPr/>
        <p:nvPr/>
      </p:nvGrpSpPr>
      <p:grpSpPr>
        <a:xfrm>
          <a:off x="0" y="0"/>
          <a:ext cx="0" cy="0"/>
          <a:chOff x="0" y="0"/>
          <a:chExt cx="0" cy="0"/>
        </a:xfrm>
      </p:grpSpPr>
      <p:sp>
        <p:nvSpPr>
          <p:cNvPr id="39" name="Google Shape;39;p12"/>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12"/>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3"/>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3"/>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3"/>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4"/>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4"/>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4"/>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4"/>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4"/>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5"/>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5"/>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6"/>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6"/>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64" name="Google Shape;64;p16"/>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6"/>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6"/>
          <p:cNvSpPr>
            <a:spLocks noGrp="1"/>
          </p:cNvSpPr>
          <p:nvPr>
            <p:ph type="pic" idx="2"/>
          </p:nvPr>
        </p:nvSpPr>
        <p:spPr>
          <a:xfrm>
            <a:off x="5183188" y="1121434"/>
            <a:ext cx="6172200" cy="4739616"/>
          </a:xfrm>
          <a:prstGeom prst="rect">
            <a:avLst/>
          </a:prstGeom>
          <a:noFill/>
          <a:ln>
            <a:noFill/>
          </a:ln>
        </p:spPr>
      </p:sp>
      <p:pic>
        <p:nvPicPr>
          <p:cNvPr id="67" name="Google Shape;67;p16"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8"/>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8"/>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8"/>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1" name="Google Shape;11;p8"/>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8"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oi.org/10.1037/0022-3514.86.2.320"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www.ordemdospsicologos.pt/ficheiros/documentos/comorecuperaremocionalmentesituacoesincendio.pdf"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tr-TR" dirty="0"/>
              <a:t>Dayanıklılığınızı Ölçmek</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tr-TR" dirty="0"/>
              <a:t>Öz Farkındalık ve Gelişim için CD-RISC Kullanımı</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6"/>
          <p:cNvSpPr txBox="1">
            <a:spLocks noGrp="1"/>
          </p:cNvSpPr>
          <p:nvPr>
            <p:ph type="body" idx="1"/>
          </p:nvPr>
        </p:nvSpPr>
        <p:spPr>
          <a:xfrm>
            <a:off x="831850" y="1965961"/>
            <a:ext cx="8498963" cy="3565905"/>
          </a:xfrm>
          <a:prstGeom prst="rect">
            <a:avLst/>
          </a:prstGeom>
          <a:noFill/>
          <a:ln>
            <a:noFill/>
          </a:ln>
        </p:spPr>
        <p:txBody>
          <a:bodyPr spcFirstLastPara="1" wrap="square" lIns="91425" tIns="45700" rIns="91425" bIns="45700" anchor="t" anchorCtr="0">
            <a:noAutofit/>
          </a:bodyPr>
          <a:lstStyle/>
          <a:p>
            <a:pPr marL="0" lvl="0" indent="0" algn="just" rtl="0">
              <a:lnSpc>
                <a:spcPct val="110000"/>
              </a:lnSpc>
              <a:spcBef>
                <a:spcPts val="0"/>
              </a:spcBef>
              <a:spcAft>
                <a:spcPts val="0"/>
              </a:spcAft>
              <a:buSzPts val="1700"/>
              <a:buNone/>
            </a:pPr>
            <a:r>
              <a:rPr lang="tr-TR" sz="1800" b="1" dirty="0" smtClean="0">
                <a:solidFill>
                  <a:schemeClr val="tx1"/>
                </a:solidFill>
              </a:rPr>
              <a:t>Bu kaynaklardan uyarlanmıştır:</a:t>
            </a:r>
          </a:p>
          <a:p>
            <a:pPr marL="0" lvl="0" indent="0" algn="just" rtl="0">
              <a:lnSpc>
                <a:spcPct val="110000"/>
              </a:lnSpc>
              <a:spcBef>
                <a:spcPts val="0"/>
              </a:spcBef>
              <a:spcAft>
                <a:spcPts val="0"/>
              </a:spcAft>
              <a:buSzPts val="1700"/>
              <a:buNone/>
            </a:pPr>
            <a:endParaRPr sz="1800" b="1" dirty="0">
              <a:solidFill>
                <a:schemeClr val="tx1"/>
              </a:solidFill>
            </a:endParaRPr>
          </a:p>
          <a:p>
            <a:pPr marL="285750" indent="-285750" algn="just">
              <a:buSzPts val="1800"/>
              <a:buFont typeface="Arial" panose="020B0604020202020204" pitchFamily="34" charset="0"/>
              <a:buChar char="•"/>
            </a:pPr>
            <a:r>
              <a:rPr lang="en-US" sz="1800" dirty="0" smtClean="0"/>
              <a:t>Connor</a:t>
            </a:r>
            <a:r>
              <a:rPr lang="en-US" sz="1800" dirty="0"/>
              <a:t>, K. M., &amp; Davidson, J. R. T. (2003). Development of a new resilience scale: The Connor-Davidson Resilience Scale (CD-RISC). Depression and Anxiety, 18(2), 76–82. https://</a:t>
            </a:r>
            <a:r>
              <a:rPr lang="en-US" sz="1800" dirty="0" smtClean="0"/>
              <a:t>doi.org/10.1002/da.10113</a:t>
            </a:r>
            <a:endParaRPr lang="tr-TR" sz="1800" dirty="0" smtClean="0"/>
          </a:p>
          <a:p>
            <a:pPr marL="0" indent="0" algn="just">
              <a:buSzPts val="1800"/>
            </a:pPr>
            <a:r>
              <a:rPr lang="el-GR" sz="1800" dirty="0" smtClean="0"/>
              <a:t> </a:t>
            </a:r>
            <a:r>
              <a:rPr lang="el-GR" u="sng" dirty="0">
                <a:hlinkClick r:id="rId3"/>
              </a:rPr>
              <a:t>https://doi.org/10.1037/0022-3514.86.2.320</a:t>
            </a:r>
            <a:endParaRPr lang="tr-TR" dirty="0"/>
          </a:p>
          <a:p>
            <a:pPr marL="0" lvl="0" indent="0" algn="l" rtl="0">
              <a:lnSpc>
                <a:spcPct val="110000"/>
              </a:lnSpc>
              <a:spcBef>
                <a:spcPts val="1000"/>
              </a:spcBef>
              <a:spcAft>
                <a:spcPts val="0"/>
              </a:spcAft>
              <a:buSzPts val="1800"/>
              <a:buNone/>
            </a:pPr>
            <a:r>
              <a:rPr lang="tr-TR" sz="1800" dirty="0" smtClean="0">
                <a:hlinkClick r:id="rId4"/>
              </a:rPr>
              <a:t>ps</a:t>
            </a:r>
            <a:r>
              <a:rPr lang="tr-TR" sz="1800" dirty="0">
                <a:hlinkClick r:id="rId4"/>
              </a:rPr>
              <a:t>://www.ordemdospsicologos.pt/ficheiros/documentos/comorecuperaremocionalm</a:t>
            </a:r>
            <a:r>
              <a:rPr lang="tr-TR" sz="1700" u="sng" dirty="0" smtClean="0">
                <a:solidFill>
                  <a:schemeClr val="hlink"/>
                </a:solidFill>
                <a:hlinkClick r:id="rId4"/>
              </a:rPr>
              <a:t>entesituacoesincendio.pdf</a:t>
            </a:r>
            <a:endParaRPr sz="17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Bu Neden Önemli?</a:t>
            </a:r>
            <a:endParaRPr sz="4000" dirty="0">
              <a:solidFill>
                <a:schemeClr val="tx1"/>
              </a:solidFill>
            </a:endParaRPr>
          </a:p>
        </p:txBody>
      </p:sp>
      <p:sp>
        <p:nvSpPr>
          <p:cNvPr id="85" name="Google Shape;85;p3"/>
          <p:cNvSpPr txBox="1">
            <a:spLocks noGrp="1"/>
          </p:cNvSpPr>
          <p:nvPr>
            <p:ph type="body" idx="1"/>
          </p:nvPr>
        </p:nvSpPr>
        <p:spPr>
          <a:xfrm>
            <a:off x="831850" y="2267229"/>
            <a:ext cx="8646447" cy="3565905"/>
          </a:xfrm>
          <a:prstGeom prst="rect">
            <a:avLst/>
          </a:prstGeom>
          <a:noFill/>
          <a:ln>
            <a:noFill/>
          </a:ln>
        </p:spPr>
        <p:txBody>
          <a:bodyPr spcFirstLastPara="1" wrap="square" lIns="91425" tIns="45700" rIns="91425" bIns="45700" anchor="t" anchorCtr="0">
            <a:normAutofit lnSpcReduction="10000"/>
          </a:bodyPr>
          <a:lstStyle/>
          <a:p>
            <a:r>
              <a:rPr lang="tr-TR" dirty="0"/>
              <a:t>Müdahale görevlileri sıklıkla şu soruları sorar</a:t>
            </a:r>
            <a:r>
              <a:rPr lang="tr-TR" dirty="0" smtClean="0"/>
              <a:t>:</a:t>
            </a:r>
          </a:p>
          <a:p>
            <a:pPr marL="571500" indent="-342900">
              <a:buFont typeface="Arial" panose="020B0604020202020204" pitchFamily="34" charset="0"/>
              <a:buChar char="•"/>
            </a:pPr>
            <a:r>
              <a:rPr lang="tr-TR" dirty="0"/>
              <a:t>“İyi başa çıkabiliyor muyum</a:t>
            </a:r>
            <a:r>
              <a:rPr lang="tr-TR" dirty="0" smtClean="0"/>
              <a:t>?”</a:t>
            </a:r>
          </a:p>
          <a:p>
            <a:pPr marL="571500" indent="-342900">
              <a:buFont typeface="Arial" panose="020B0604020202020204" pitchFamily="34" charset="0"/>
              <a:buChar char="•"/>
            </a:pPr>
            <a:r>
              <a:rPr lang="tr-TR" dirty="0" smtClean="0"/>
              <a:t>“</a:t>
            </a:r>
            <a:r>
              <a:rPr lang="tr-TR" dirty="0"/>
              <a:t>Güçlü yönlerim nereler</a:t>
            </a:r>
            <a:r>
              <a:rPr lang="tr-TR" dirty="0" smtClean="0"/>
              <a:t>?”</a:t>
            </a:r>
          </a:p>
          <a:p>
            <a:pPr marL="571500" indent="-342900">
              <a:buFont typeface="Arial" panose="020B0604020202020204" pitchFamily="34" charset="0"/>
              <a:buChar char="•"/>
            </a:pPr>
            <a:r>
              <a:rPr lang="tr-TR" dirty="0" smtClean="0"/>
              <a:t>“</a:t>
            </a:r>
            <a:r>
              <a:rPr lang="tr-TR" dirty="0"/>
              <a:t>Neleri geliştirmeliyim</a:t>
            </a:r>
            <a:r>
              <a:rPr lang="tr-TR" dirty="0" smtClean="0"/>
              <a:t>?”</a:t>
            </a:r>
          </a:p>
          <a:p>
            <a:pPr marL="228600" indent="0"/>
            <a:endParaRPr lang="tr-TR" dirty="0" smtClean="0"/>
          </a:p>
          <a:p>
            <a:pPr marL="571500" indent="-342900">
              <a:buFont typeface="Wingdings" panose="05000000000000000000" pitchFamily="2" charset="2"/>
              <a:buChar char="q"/>
            </a:pPr>
            <a:r>
              <a:rPr lang="tr-TR" dirty="0"/>
              <a:t>Dayanıklılık; fark edildiğinde, anlaşıldığında ve güçlendirildiğinde gelişir.</a:t>
            </a:r>
            <a:endParaRPr lang="en-US" dirty="0"/>
          </a:p>
        </p:txBody>
      </p:sp>
    </p:spTree>
    <p:extLst>
      <p:ext uri="{BB962C8B-B14F-4D97-AF65-F5344CB8AC3E}">
        <p14:creationId xmlns:p14="http://schemas.microsoft.com/office/powerpoint/2010/main" val="847016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CD-RISC Nedir?</a:t>
            </a:r>
            <a:endParaRPr sz="4000" dirty="0">
              <a:solidFill>
                <a:schemeClr val="tx1"/>
              </a:solidFill>
            </a:endParaRPr>
          </a:p>
        </p:txBody>
      </p:sp>
      <p:sp>
        <p:nvSpPr>
          <p:cNvPr id="85" name="Google Shape;85;p3"/>
          <p:cNvSpPr txBox="1">
            <a:spLocks noGrp="1"/>
          </p:cNvSpPr>
          <p:nvPr>
            <p:ph type="body" idx="1"/>
          </p:nvPr>
        </p:nvSpPr>
        <p:spPr>
          <a:xfrm>
            <a:off x="723695" y="2198402"/>
            <a:ext cx="8646447" cy="3720617"/>
          </a:xfrm>
          <a:prstGeom prst="rect">
            <a:avLst/>
          </a:prstGeom>
          <a:noFill/>
          <a:ln>
            <a:noFill/>
          </a:ln>
        </p:spPr>
        <p:txBody>
          <a:bodyPr spcFirstLastPara="1" wrap="square" lIns="91425" tIns="45700" rIns="91425" bIns="45700" anchor="t" anchorCtr="0">
            <a:normAutofit/>
          </a:bodyPr>
          <a:lstStyle/>
          <a:p>
            <a:r>
              <a:rPr lang="tr-TR" dirty="0" smtClean="0"/>
              <a:t>	</a:t>
            </a:r>
            <a:r>
              <a:rPr lang="tr-TR" dirty="0" err="1" smtClean="0"/>
              <a:t>Connor</a:t>
            </a:r>
            <a:r>
              <a:rPr lang="tr-TR" dirty="0" smtClean="0"/>
              <a:t>–</a:t>
            </a:r>
            <a:r>
              <a:rPr lang="tr-TR" dirty="0" err="1" smtClean="0"/>
              <a:t>Davidson</a:t>
            </a:r>
            <a:r>
              <a:rPr lang="tr-TR" dirty="0" smtClean="0"/>
              <a:t> </a:t>
            </a:r>
            <a:r>
              <a:rPr lang="tr-TR" dirty="0"/>
              <a:t>Dayanıklılık Ölçeği (CD-RISC), size şu konularda yardımcı olan kısa bir soru formudur</a:t>
            </a:r>
            <a:r>
              <a:rPr lang="tr-TR" dirty="0" smtClean="0"/>
              <a:t>:</a:t>
            </a:r>
          </a:p>
          <a:p>
            <a:pPr marL="571500" indent="-342900">
              <a:buFont typeface="Arial" panose="020B0604020202020204" pitchFamily="34" charset="0"/>
              <a:buChar char="•"/>
            </a:pPr>
            <a:r>
              <a:rPr lang="tr-TR" dirty="0" err="1" smtClean="0"/>
              <a:t>B</a:t>
            </a:r>
            <a:r>
              <a:rPr lang="en-US" dirty="0" err="1" smtClean="0"/>
              <a:t>aşa</a:t>
            </a:r>
            <a:r>
              <a:rPr lang="en-US" dirty="0" smtClean="0"/>
              <a:t> </a:t>
            </a:r>
            <a:r>
              <a:rPr lang="en-US" dirty="0" err="1"/>
              <a:t>çıkma</a:t>
            </a:r>
            <a:r>
              <a:rPr lang="en-US" dirty="0"/>
              <a:t> </a:t>
            </a:r>
            <a:r>
              <a:rPr lang="en-US" dirty="0" err="1"/>
              <a:t>konusundaki</a:t>
            </a:r>
            <a:r>
              <a:rPr lang="en-US" dirty="0"/>
              <a:t> </a:t>
            </a:r>
            <a:r>
              <a:rPr lang="en-US" dirty="0" err="1"/>
              <a:t>güçlü</a:t>
            </a:r>
            <a:r>
              <a:rPr lang="en-US" dirty="0"/>
              <a:t> </a:t>
            </a:r>
            <a:r>
              <a:rPr lang="en-US" dirty="0" err="1"/>
              <a:t>yönlerinizi</a:t>
            </a:r>
            <a:r>
              <a:rPr lang="en-US" dirty="0"/>
              <a:t> </a:t>
            </a:r>
            <a:r>
              <a:rPr lang="en-US" dirty="0" err="1"/>
              <a:t>değerlendirmek</a:t>
            </a:r>
            <a:r>
              <a:rPr lang="en-US" dirty="0" smtClean="0"/>
              <a:t>,</a:t>
            </a:r>
            <a:endParaRPr lang="tr-TR" dirty="0" smtClean="0"/>
          </a:p>
          <a:p>
            <a:pPr marL="571500" indent="-342900">
              <a:buFont typeface="Arial" panose="020B0604020202020204" pitchFamily="34" charset="0"/>
              <a:buChar char="•"/>
            </a:pPr>
            <a:r>
              <a:rPr lang="tr-TR" dirty="0" err="1"/>
              <a:t>S</a:t>
            </a:r>
            <a:r>
              <a:rPr lang="en-US" dirty="0" err="1" smtClean="0"/>
              <a:t>tres</a:t>
            </a:r>
            <a:r>
              <a:rPr lang="en-US" dirty="0" smtClean="0"/>
              <a:t> </a:t>
            </a:r>
            <a:r>
              <a:rPr lang="en-US" dirty="0" err="1"/>
              <a:t>ve</a:t>
            </a:r>
            <a:r>
              <a:rPr lang="en-US" dirty="0"/>
              <a:t> </a:t>
            </a:r>
            <a:r>
              <a:rPr lang="en-US" dirty="0" err="1"/>
              <a:t>değişimle</a:t>
            </a:r>
            <a:r>
              <a:rPr lang="en-US" dirty="0"/>
              <a:t> </a:t>
            </a:r>
            <a:r>
              <a:rPr lang="en-US" dirty="0" err="1"/>
              <a:t>nasıl</a:t>
            </a:r>
            <a:r>
              <a:rPr lang="en-US" dirty="0"/>
              <a:t> </a:t>
            </a:r>
            <a:r>
              <a:rPr lang="en-US" dirty="0" err="1"/>
              <a:t>başa</a:t>
            </a:r>
            <a:r>
              <a:rPr lang="en-US" dirty="0"/>
              <a:t> </a:t>
            </a:r>
            <a:r>
              <a:rPr lang="en-US" dirty="0" err="1"/>
              <a:t>çıktığınızı</a:t>
            </a:r>
            <a:r>
              <a:rPr lang="en-US" dirty="0"/>
              <a:t> </a:t>
            </a:r>
            <a:r>
              <a:rPr lang="en-US" dirty="0" err="1"/>
              <a:t>anlamak</a:t>
            </a:r>
            <a:r>
              <a:rPr lang="en-US" dirty="0" smtClean="0"/>
              <a:t>,</a:t>
            </a:r>
            <a:endParaRPr lang="tr-TR" dirty="0" smtClean="0"/>
          </a:p>
          <a:p>
            <a:pPr marL="571500" indent="-342900">
              <a:buFont typeface="Arial" panose="020B0604020202020204" pitchFamily="34" charset="0"/>
              <a:buChar char="•"/>
            </a:pPr>
            <a:r>
              <a:rPr lang="tr-TR" dirty="0"/>
              <a:t>Z</a:t>
            </a:r>
            <a:r>
              <a:rPr lang="en-US" dirty="0" err="1" smtClean="0"/>
              <a:t>aman</a:t>
            </a:r>
            <a:r>
              <a:rPr lang="en-US" dirty="0" smtClean="0"/>
              <a:t> </a:t>
            </a:r>
            <a:r>
              <a:rPr lang="en-US" dirty="0" err="1"/>
              <a:t>içinde</a:t>
            </a:r>
            <a:r>
              <a:rPr lang="en-US" dirty="0"/>
              <a:t> </a:t>
            </a:r>
            <a:r>
              <a:rPr lang="en-US" dirty="0" err="1"/>
              <a:t>dayanıklılığınızı</a:t>
            </a:r>
            <a:r>
              <a:rPr lang="en-US" dirty="0"/>
              <a:t> </a:t>
            </a:r>
            <a:r>
              <a:rPr lang="en-US" dirty="0" err="1"/>
              <a:t>takip</a:t>
            </a:r>
            <a:r>
              <a:rPr lang="en-US" dirty="0"/>
              <a:t> </a:t>
            </a:r>
            <a:r>
              <a:rPr lang="en-US" dirty="0" err="1"/>
              <a:t>etmek</a:t>
            </a:r>
            <a:r>
              <a:rPr lang="en-US" dirty="0" smtClean="0"/>
              <a:t>.</a:t>
            </a:r>
            <a:endParaRPr lang="tr-TR" dirty="0" smtClean="0"/>
          </a:p>
          <a:p>
            <a:pPr marL="228600" indent="0"/>
            <a:endParaRPr lang="tr-TR" dirty="0" smtClean="0"/>
          </a:p>
          <a:p>
            <a:pPr marL="571500" indent="-342900">
              <a:buFont typeface="Wingdings" panose="05000000000000000000" pitchFamily="2" charset="2"/>
              <a:buChar char="q"/>
            </a:pPr>
            <a:r>
              <a:rPr lang="tr-TR" dirty="0"/>
              <a:t>Bu bir tanı aracı değil, öz değerlendirme aracıdır.</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Neyi Değerlendirir?</a:t>
            </a:r>
            <a:endParaRPr sz="4000" dirty="0">
              <a:solidFill>
                <a:schemeClr val="tx1"/>
              </a:solidFill>
            </a:endParaRPr>
          </a:p>
        </p:txBody>
      </p:sp>
      <p:sp>
        <p:nvSpPr>
          <p:cNvPr id="85" name="Google Shape;85;p3"/>
          <p:cNvSpPr txBox="1">
            <a:spLocks noGrp="1"/>
          </p:cNvSpPr>
          <p:nvPr>
            <p:ph type="body" idx="1"/>
          </p:nvPr>
        </p:nvSpPr>
        <p:spPr>
          <a:xfrm>
            <a:off x="595876" y="2149242"/>
            <a:ext cx="8646447" cy="3565905"/>
          </a:xfrm>
          <a:prstGeom prst="rect">
            <a:avLst/>
          </a:prstGeom>
          <a:noFill/>
          <a:ln>
            <a:noFill/>
          </a:ln>
        </p:spPr>
        <p:txBody>
          <a:bodyPr spcFirstLastPara="1" wrap="square" lIns="91425" tIns="45700" rIns="91425" bIns="45700" anchor="t" anchorCtr="0">
            <a:normAutofit lnSpcReduction="10000"/>
          </a:bodyPr>
          <a:lstStyle/>
          <a:p>
            <a:r>
              <a:rPr lang="tr-TR" dirty="0"/>
              <a:t>CD-RISC şu temel dayanıklılık alanlarına odaklanır</a:t>
            </a:r>
            <a:r>
              <a:rPr lang="tr-TR" dirty="0" smtClean="0"/>
              <a:t>:</a:t>
            </a:r>
          </a:p>
          <a:p>
            <a:pPr marL="571500" indent="-342900">
              <a:buFont typeface="Arial" panose="020B0604020202020204" pitchFamily="34" charset="0"/>
              <a:buChar char="•"/>
            </a:pPr>
            <a:r>
              <a:rPr lang="tr-TR" dirty="0" err="1" smtClean="0"/>
              <a:t>U</a:t>
            </a:r>
            <a:r>
              <a:rPr lang="en-US" dirty="0" smtClean="0"/>
              <a:t>yum </a:t>
            </a:r>
            <a:r>
              <a:rPr lang="en-US" dirty="0" err="1"/>
              <a:t>sağlama</a:t>
            </a:r>
            <a:r>
              <a:rPr lang="en-US" dirty="0"/>
              <a:t> </a:t>
            </a:r>
            <a:r>
              <a:rPr lang="en-US" dirty="0" err="1"/>
              <a:t>ve</a:t>
            </a:r>
            <a:r>
              <a:rPr lang="en-US" dirty="0"/>
              <a:t> </a:t>
            </a:r>
            <a:r>
              <a:rPr lang="en-US" dirty="0" err="1" smtClean="0"/>
              <a:t>esneklik</a:t>
            </a:r>
            <a:endParaRPr lang="tr-TR" dirty="0" smtClean="0"/>
          </a:p>
          <a:p>
            <a:pPr marL="571500" indent="-342900">
              <a:buFont typeface="Arial" panose="020B0604020202020204" pitchFamily="34" charset="0"/>
              <a:buChar char="•"/>
            </a:pPr>
            <a:r>
              <a:rPr lang="tr-TR" dirty="0"/>
              <a:t>P</a:t>
            </a:r>
            <a:r>
              <a:rPr lang="en-US" dirty="0" err="1" smtClean="0"/>
              <a:t>roblem</a:t>
            </a:r>
            <a:r>
              <a:rPr lang="en-US" dirty="0" smtClean="0"/>
              <a:t> </a:t>
            </a:r>
            <a:r>
              <a:rPr lang="en-US" dirty="0" err="1"/>
              <a:t>çözme</a:t>
            </a:r>
            <a:r>
              <a:rPr lang="en-US" dirty="0"/>
              <a:t> </a:t>
            </a:r>
            <a:r>
              <a:rPr lang="en-US" dirty="0" err="1"/>
              <a:t>konusunda</a:t>
            </a:r>
            <a:r>
              <a:rPr lang="en-US" dirty="0"/>
              <a:t> </a:t>
            </a:r>
            <a:r>
              <a:rPr lang="en-US" dirty="0" err="1" smtClean="0"/>
              <a:t>güven</a:t>
            </a:r>
            <a:endParaRPr lang="tr-TR" dirty="0" smtClean="0"/>
          </a:p>
          <a:p>
            <a:pPr marL="571500" indent="-342900">
              <a:buFont typeface="Arial" panose="020B0604020202020204" pitchFamily="34" charset="0"/>
              <a:buChar char="•"/>
            </a:pPr>
            <a:r>
              <a:rPr lang="tr-TR" dirty="0" err="1"/>
              <a:t>D</a:t>
            </a:r>
            <a:r>
              <a:rPr lang="en-US" dirty="0" err="1" smtClean="0"/>
              <a:t>eğişimi</a:t>
            </a:r>
            <a:r>
              <a:rPr lang="en-US" dirty="0" smtClean="0"/>
              <a:t> </a:t>
            </a:r>
            <a:r>
              <a:rPr lang="en-US" dirty="0" err="1"/>
              <a:t>kabul</a:t>
            </a:r>
            <a:r>
              <a:rPr lang="en-US" dirty="0"/>
              <a:t> </a:t>
            </a:r>
            <a:r>
              <a:rPr lang="en-US" dirty="0" err="1" smtClean="0"/>
              <a:t>edebilme</a:t>
            </a:r>
            <a:endParaRPr lang="tr-TR" dirty="0" smtClean="0"/>
          </a:p>
          <a:p>
            <a:pPr marL="571500" indent="-342900">
              <a:buFont typeface="Arial" panose="020B0604020202020204" pitchFamily="34" charset="0"/>
              <a:buChar char="•"/>
            </a:pPr>
            <a:r>
              <a:rPr lang="tr-TR" dirty="0" err="1"/>
              <a:t>K</a:t>
            </a:r>
            <a:r>
              <a:rPr lang="en-US" dirty="0" err="1" smtClean="0"/>
              <a:t>ontrol</a:t>
            </a:r>
            <a:r>
              <a:rPr lang="en-US" dirty="0" smtClean="0"/>
              <a:t> </a:t>
            </a:r>
            <a:r>
              <a:rPr lang="en-US" dirty="0" err="1"/>
              <a:t>ve</a:t>
            </a:r>
            <a:r>
              <a:rPr lang="en-US" dirty="0"/>
              <a:t> </a:t>
            </a:r>
            <a:r>
              <a:rPr lang="en-US" dirty="0" err="1"/>
              <a:t>amaç</a:t>
            </a:r>
            <a:r>
              <a:rPr lang="en-US" dirty="0"/>
              <a:t> </a:t>
            </a:r>
            <a:r>
              <a:rPr lang="en-US" dirty="0" err="1"/>
              <a:t>duygusustres</a:t>
            </a:r>
            <a:r>
              <a:rPr lang="en-US" dirty="0"/>
              <a:t> </a:t>
            </a:r>
            <a:r>
              <a:rPr lang="en-US" dirty="0" err="1"/>
              <a:t>sonrasında</a:t>
            </a:r>
            <a:r>
              <a:rPr lang="en-US" dirty="0"/>
              <a:t> </a:t>
            </a:r>
            <a:r>
              <a:rPr lang="en-US" dirty="0" err="1" smtClean="0"/>
              <a:t>toparlanabilme</a:t>
            </a:r>
            <a:endParaRPr lang="tr-TR" dirty="0" smtClean="0"/>
          </a:p>
          <a:p>
            <a:pPr marL="228600" indent="0"/>
            <a:endParaRPr lang="tr-TR" dirty="0" smtClean="0"/>
          </a:p>
          <a:p>
            <a:pPr marL="571500" indent="-342900">
              <a:buFont typeface="Wingdings" panose="05000000000000000000" pitchFamily="2" charset="2"/>
              <a:buChar char="q"/>
            </a:pPr>
            <a:r>
              <a:rPr lang="tr-TR" dirty="0"/>
              <a:t>Bunlar geliştirilebilen becerilerdir.</a:t>
            </a:r>
            <a:endParaRPr dirty="0"/>
          </a:p>
        </p:txBody>
      </p:sp>
    </p:spTree>
    <p:extLst>
      <p:ext uri="{BB962C8B-B14F-4D97-AF65-F5344CB8AC3E}">
        <p14:creationId xmlns:p14="http://schemas.microsoft.com/office/powerpoint/2010/main" val="96232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a:solidFill>
                  <a:schemeClr val="tx1"/>
                </a:solidFill>
              </a:rPr>
              <a:t>Nasıl </a:t>
            </a:r>
            <a:r>
              <a:rPr lang="tr-TR" sz="4000" dirty="0" smtClean="0">
                <a:solidFill>
                  <a:schemeClr val="tx1"/>
                </a:solidFill>
              </a:rPr>
              <a:t>Kullanılır</a:t>
            </a:r>
            <a:endParaRPr sz="4000" dirty="0">
              <a:solidFill>
                <a:schemeClr val="tx1"/>
              </a:solidFill>
            </a:endParaRPr>
          </a:p>
        </p:txBody>
      </p:sp>
      <p:sp>
        <p:nvSpPr>
          <p:cNvPr id="85" name="Google Shape;85;p3"/>
          <p:cNvSpPr txBox="1">
            <a:spLocks noGrp="1"/>
          </p:cNvSpPr>
          <p:nvPr>
            <p:ph type="body" idx="1"/>
          </p:nvPr>
        </p:nvSpPr>
        <p:spPr>
          <a:xfrm>
            <a:off x="831850" y="2188571"/>
            <a:ext cx="9295376" cy="3887764"/>
          </a:xfrm>
          <a:prstGeom prst="rect">
            <a:avLst/>
          </a:prstGeom>
          <a:noFill/>
          <a:ln>
            <a:noFill/>
          </a:ln>
        </p:spPr>
        <p:txBody>
          <a:bodyPr spcFirstLastPara="1" wrap="square" lIns="91425" tIns="45700" rIns="91425" bIns="45700" anchor="t" anchorCtr="0">
            <a:normAutofit/>
          </a:bodyPr>
          <a:lstStyle/>
          <a:p>
            <a:pPr marL="571500" indent="-342900">
              <a:buFont typeface="Arial" panose="020B0604020202020204" pitchFamily="34" charset="0"/>
              <a:buChar char="•"/>
            </a:pPr>
            <a:r>
              <a:rPr lang="en-US" dirty="0" err="1"/>
              <a:t>Tamamlanması</a:t>
            </a:r>
            <a:r>
              <a:rPr lang="en-US" dirty="0"/>
              <a:t> </a:t>
            </a:r>
            <a:r>
              <a:rPr lang="en-US" dirty="0" err="1"/>
              <a:t>yaklaşık</a:t>
            </a:r>
            <a:r>
              <a:rPr lang="en-US" dirty="0"/>
              <a:t> 5 </a:t>
            </a:r>
            <a:r>
              <a:rPr lang="en-US" dirty="0" err="1"/>
              <a:t>dakika</a:t>
            </a:r>
            <a:r>
              <a:rPr lang="en-US" dirty="0"/>
              <a:t> </a:t>
            </a:r>
            <a:r>
              <a:rPr lang="en-US" dirty="0" err="1"/>
              <a:t>sürer</a:t>
            </a:r>
            <a:r>
              <a:rPr lang="en-US" dirty="0" smtClean="0"/>
              <a:t>.</a:t>
            </a:r>
            <a:endParaRPr lang="tr-TR" dirty="0" smtClean="0"/>
          </a:p>
          <a:p>
            <a:pPr marL="571500" indent="-342900">
              <a:buFont typeface="Arial" panose="020B0604020202020204" pitchFamily="34" charset="0"/>
              <a:buChar char="•"/>
            </a:pPr>
            <a:r>
              <a:rPr lang="en-US" dirty="0" smtClean="0"/>
              <a:t>Son </a:t>
            </a:r>
            <a:r>
              <a:rPr lang="en-US" dirty="0" err="1"/>
              <a:t>deneyimlerinize</a:t>
            </a:r>
            <a:r>
              <a:rPr lang="en-US" dirty="0"/>
              <a:t> </a:t>
            </a:r>
            <a:r>
              <a:rPr lang="en-US" dirty="0" err="1"/>
              <a:t>dayanarak</a:t>
            </a:r>
            <a:r>
              <a:rPr lang="en-US" dirty="0"/>
              <a:t> </a:t>
            </a:r>
            <a:r>
              <a:rPr lang="en-US" dirty="0" err="1"/>
              <a:t>dürüstçe</a:t>
            </a:r>
            <a:r>
              <a:rPr lang="en-US" dirty="0"/>
              <a:t> </a:t>
            </a:r>
            <a:r>
              <a:rPr lang="en-US" dirty="0" err="1"/>
              <a:t>yanıtlayın</a:t>
            </a:r>
            <a:r>
              <a:rPr lang="en-US" dirty="0" smtClean="0"/>
              <a:t>.</a:t>
            </a:r>
            <a:endParaRPr lang="tr-TR" dirty="0" smtClean="0"/>
          </a:p>
          <a:p>
            <a:pPr marL="571500" indent="-342900">
              <a:buFont typeface="Arial" panose="020B0604020202020204" pitchFamily="34" charset="0"/>
              <a:buChar char="•"/>
            </a:pPr>
            <a:r>
              <a:rPr lang="en-US" dirty="0" err="1" smtClean="0"/>
              <a:t>Daha</a:t>
            </a:r>
            <a:r>
              <a:rPr lang="en-US" dirty="0" smtClean="0"/>
              <a:t> </a:t>
            </a:r>
            <a:r>
              <a:rPr lang="en-US" dirty="0" err="1"/>
              <a:t>yüksek</a:t>
            </a:r>
            <a:r>
              <a:rPr lang="en-US" dirty="0"/>
              <a:t> </a:t>
            </a:r>
            <a:r>
              <a:rPr lang="en-US" dirty="0" err="1"/>
              <a:t>puanlar</a:t>
            </a:r>
            <a:r>
              <a:rPr lang="en-US" dirty="0"/>
              <a:t> </a:t>
            </a:r>
            <a:r>
              <a:rPr lang="en-US" dirty="0" err="1"/>
              <a:t>daha</a:t>
            </a:r>
            <a:r>
              <a:rPr lang="en-US" dirty="0"/>
              <a:t> </a:t>
            </a:r>
            <a:r>
              <a:rPr lang="en-US" dirty="0" err="1"/>
              <a:t>güçlü</a:t>
            </a:r>
            <a:r>
              <a:rPr lang="en-US" dirty="0"/>
              <a:t> </a:t>
            </a:r>
            <a:r>
              <a:rPr lang="en-US" dirty="0" err="1"/>
              <a:t>bir</a:t>
            </a:r>
            <a:r>
              <a:rPr lang="en-US" dirty="0"/>
              <a:t> </a:t>
            </a:r>
            <a:r>
              <a:rPr lang="en-US" dirty="0" err="1"/>
              <a:t>dayanıklılık</a:t>
            </a:r>
            <a:r>
              <a:rPr lang="en-US" dirty="0"/>
              <a:t> </a:t>
            </a:r>
            <a:r>
              <a:rPr lang="en-US" dirty="0" err="1"/>
              <a:t>kapasitesine</a:t>
            </a:r>
            <a:r>
              <a:rPr lang="en-US" dirty="0"/>
              <a:t> </a:t>
            </a:r>
            <a:r>
              <a:rPr lang="en-US" dirty="0" err="1"/>
              <a:t>işaret</a:t>
            </a:r>
            <a:r>
              <a:rPr lang="en-US" dirty="0"/>
              <a:t> </a:t>
            </a:r>
            <a:r>
              <a:rPr lang="en-US" dirty="0" err="1"/>
              <a:t>eder</a:t>
            </a:r>
            <a:r>
              <a:rPr lang="en-US" dirty="0" smtClean="0"/>
              <a:t>.</a:t>
            </a:r>
            <a:endParaRPr lang="tr-TR" dirty="0" smtClean="0"/>
          </a:p>
          <a:p>
            <a:pPr marL="228600" indent="0"/>
            <a:endParaRPr lang="tr-TR" dirty="0" smtClean="0"/>
          </a:p>
          <a:p>
            <a:pPr marL="571500" indent="-342900">
              <a:buFont typeface="Wingdings" panose="05000000000000000000" pitchFamily="2" charset="2"/>
              <a:buChar char="q"/>
            </a:pPr>
            <a:r>
              <a:rPr lang="tr-TR" dirty="0"/>
              <a:t>Sonuçlar etiketlemek için değil, kişisel farkındalık içindir.</a:t>
            </a:r>
            <a:endParaRPr dirty="0"/>
          </a:p>
        </p:txBody>
      </p:sp>
    </p:spTree>
    <p:extLst>
      <p:ext uri="{BB962C8B-B14F-4D97-AF65-F5344CB8AC3E}">
        <p14:creationId xmlns:p14="http://schemas.microsoft.com/office/powerpoint/2010/main" val="2683468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a:solidFill>
                  <a:schemeClr val="tx1"/>
                </a:solidFill>
              </a:rPr>
              <a:t>Bu, Müdahale Görevlilerine Nasıl </a:t>
            </a:r>
            <a:r>
              <a:rPr lang="tr-TR" sz="4000" dirty="0" smtClean="0">
                <a:solidFill>
                  <a:schemeClr val="tx1"/>
                </a:solidFill>
              </a:rPr>
              <a:t/>
            </a:r>
            <a:br>
              <a:rPr lang="tr-TR" sz="4000" dirty="0" smtClean="0">
                <a:solidFill>
                  <a:schemeClr val="tx1"/>
                </a:solidFill>
              </a:rPr>
            </a:br>
            <a:r>
              <a:rPr lang="tr-TR" sz="4000" dirty="0" smtClean="0">
                <a:solidFill>
                  <a:schemeClr val="tx1"/>
                </a:solidFill>
              </a:rPr>
              <a:t>Yardımcı </a:t>
            </a:r>
            <a:r>
              <a:rPr lang="tr-TR" sz="4000" dirty="0">
                <a:solidFill>
                  <a:schemeClr val="tx1"/>
                </a:solidFill>
              </a:rPr>
              <a:t>Olur</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fontScale="92500" lnSpcReduction="20000"/>
          </a:bodyPr>
          <a:lstStyle/>
          <a:p>
            <a:r>
              <a:rPr lang="tr-TR" dirty="0"/>
              <a:t>CD-RISC kullanmak size şu konularda yardımcı olabilir</a:t>
            </a:r>
            <a:r>
              <a:rPr lang="tr-TR" dirty="0" smtClean="0"/>
              <a:t>:</a:t>
            </a:r>
          </a:p>
          <a:p>
            <a:pPr marL="571500" indent="-342900">
              <a:buFont typeface="Arial" panose="020B0604020202020204" pitchFamily="34" charset="0"/>
              <a:buChar char="•"/>
            </a:pPr>
            <a:r>
              <a:rPr lang="tr-TR" dirty="0" err="1" smtClean="0"/>
              <a:t>K</a:t>
            </a:r>
            <a:r>
              <a:rPr lang="en-US" dirty="0" err="1" smtClean="0"/>
              <a:t>işisel</a:t>
            </a:r>
            <a:r>
              <a:rPr lang="en-US" dirty="0" smtClean="0"/>
              <a:t> </a:t>
            </a:r>
            <a:r>
              <a:rPr lang="en-US" dirty="0" err="1"/>
              <a:t>güçlü</a:t>
            </a:r>
            <a:r>
              <a:rPr lang="en-US" dirty="0"/>
              <a:t> </a:t>
            </a:r>
            <a:r>
              <a:rPr lang="en-US" dirty="0" err="1"/>
              <a:t>yönlerinizi</a:t>
            </a:r>
            <a:r>
              <a:rPr lang="en-US" dirty="0"/>
              <a:t> </a:t>
            </a:r>
            <a:r>
              <a:rPr lang="en-US" dirty="0" err="1"/>
              <a:t>belirlemek</a:t>
            </a:r>
            <a:r>
              <a:rPr lang="en-US" dirty="0" smtClean="0"/>
              <a:t>,</a:t>
            </a:r>
            <a:endParaRPr lang="tr-TR" dirty="0" smtClean="0"/>
          </a:p>
          <a:p>
            <a:pPr marL="571500" indent="-342900">
              <a:buFont typeface="Arial" panose="020B0604020202020204" pitchFamily="34" charset="0"/>
              <a:buChar char="•"/>
            </a:pPr>
            <a:r>
              <a:rPr lang="tr-TR" dirty="0" err="1"/>
              <a:t>Z</a:t>
            </a:r>
            <a:r>
              <a:rPr lang="en-US" dirty="0" err="1" smtClean="0"/>
              <a:t>orlanmanın</a:t>
            </a:r>
            <a:r>
              <a:rPr lang="en-US" dirty="0" smtClean="0"/>
              <a:t> </a:t>
            </a:r>
            <a:r>
              <a:rPr lang="en-US" dirty="0" err="1"/>
              <a:t>erken</a:t>
            </a:r>
            <a:r>
              <a:rPr lang="en-US" dirty="0"/>
              <a:t> </a:t>
            </a:r>
            <a:r>
              <a:rPr lang="en-US" dirty="0" err="1"/>
              <a:t>belirtilerini</a:t>
            </a:r>
            <a:r>
              <a:rPr lang="en-US" dirty="0"/>
              <a:t> </a:t>
            </a:r>
            <a:r>
              <a:rPr lang="en-US" dirty="0" err="1"/>
              <a:t>fark</a:t>
            </a:r>
            <a:r>
              <a:rPr lang="en-US" dirty="0"/>
              <a:t> </a:t>
            </a:r>
            <a:r>
              <a:rPr lang="en-US" dirty="0" err="1"/>
              <a:t>etmek</a:t>
            </a:r>
            <a:r>
              <a:rPr lang="en-US" dirty="0" smtClean="0"/>
              <a:t>,</a:t>
            </a:r>
            <a:endParaRPr lang="tr-TR" dirty="0" smtClean="0"/>
          </a:p>
          <a:p>
            <a:pPr marL="571500" indent="-342900">
              <a:buFont typeface="Arial" panose="020B0604020202020204" pitchFamily="34" charset="0"/>
              <a:buChar char="•"/>
            </a:pPr>
            <a:r>
              <a:rPr lang="tr-TR" dirty="0" err="1"/>
              <a:t>H</a:t>
            </a:r>
            <a:r>
              <a:rPr lang="en-US" dirty="0" err="1" smtClean="0"/>
              <a:t>angi</a:t>
            </a:r>
            <a:r>
              <a:rPr lang="en-US" dirty="0" smtClean="0"/>
              <a:t> </a:t>
            </a:r>
            <a:r>
              <a:rPr lang="en-US" dirty="0" err="1"/>
              <a:t>dayanıklılık</a:t>
            </a:r>
            <a:r>
              <a:rPr lang="en-US" dirty="0"/>
              <a:t> </a:t>
            </a:r>
            <a:r>
              <a:rPr lang="en-US" dirty="0" err="1"/>
              <a:t>becerilerini</a:t>
            </a:r>
            <a:r>
              <a:rPr lang="en-US" dirty="0"/>
              <a:t> </a:t>
            </a:r>
            <a:r>
              <a:rPr lang="en-US" dirty="0" err="1"/>
              <a:t>güçlendireceğinizi</a:t>
            </a:r>
            <a:r>
              <a:rPr lang="en-US" dirty="0"/>
              <a:t> </a:t>
            </a:r>
            <a:r>
              <a:rPr lang="en-US" dirty="0" err="1"/>
              <a:t>seçmek</a:t>
            </a:r>
            <a:r>
              <a:rPr lang="en-US" dirty="0" smtClean="0"/>
              <a:t>,</a:t>
            </a:r>
            <a:endParaRPr lang="tr-TR" dirty="0" smtClean="0"/>
          </a:p>
          <a:p>
            <a:pPr marL="571500" indent="-342900">
              <a:buFont typeface="Arial" panose="020B0604020202020204" pitchFamily="34" charset="0"/>
              <a:buChar char="•"/>
            </a:pPr>
            <a:r>
              <a:rPr lang="tr-TR" dirty="0" err="1"/>
              <a:t>E</a:t>
            </a:r>
            <a:r>
              <a:rPr lang="en-US" dirty="0" err="1" smtClean="0"/>
              <a:t>ğitim</a:t>
            </a:r>
            <a:r>
              <a:rPr lang="en-US" dirty="0" smtClean="0"/>
              <a:t> </a:t>
            </a:r>
            <a:r>
              <a:rPr lang="en-US" dirty="0" err="1"/>
              <a:t>sürecindeki</a:t>
            </a:r>
            <a:r>
              <a:rPr lang="en-US" dirty="0"/>
              <a:t> </a:t>
            </a:r>
            <a:r>
              <a:rPr lang="en-US" dirty="0" err="1"/>
              <a:t>ilerlemenizi</a:t>
            </a:r>
            <a:r>
              <a:rPr lang="en-US" dirty="0"/>
              <a:t> </a:t>
            </a:r>
            <a:r>
              <a:rPr lang="en-US" dirty="0" err="1"/>
              <a:t>takip</a:t>
            </a:r>
            <a:r>
              <a:rPr lang="en-US" dirty="0"/>
              <a:t> </a:t>
            </a:r>
            <a:r>
              <a:rPr lang="en-US" dirty="0" err="1"/>
              <a:t>etmek</a:t>
            </a:r>
            <a:r>
              <a:rPr lang="en-US" dirty="0" smtClean="0"/>
              <a:t>.</a:t>
            </a:r>
            <a:endParaRPr lang="tr-TR" dirty="0" smtClean="0"/>
          </a:p>
          <a:p>
            <a:pPr marL="228600" indent="0"/>
            <a:endParaRPr lang="tr-TR" dirty="0" smtClean="0"/>
          </a:p>
          <a:p>
            <a:pPr marL="571500" indent="-342900">
              <a:buFont typeface="Wingdings" panose="05000000000000000000" pitchFamily="2" charset="2"/>
              <a:buChar char="q"/>
            </a:pPr>
            <a:r>
              <a:rPr lang="tr-TR" dirty="0"/>
              <a:t>Farkındalık, yargılamak için değil önlem almak için destek sağlar.</a:t>
            </a:r>
            <a:endParaRPr dirty="0"/>
          </a:p>
        </p:txBody>
      </p:sp>
    </p:spTree>
    <p:extLst>
      <p:ext uri="{BB962C8B-B14F-4D97-AF65-F5344CB8AC3E}">
        <p14:creationId xmlns:p14="http://schemas.microsoft.com/office/powerpoint/2010/main" val="3878918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Eğitimde</a:t>
            </a:r>
            <a:r>
              <a:rPr lang="en-US" sz="4000" dirty="0">
                <a:solidFill>
                  <a:schemeClr val="tx1"/>
                </a:solidFill>
              </a:rPr>
              <a:t> </a:t>
            </a:r>
            <a:r>
              <a:rPr lang="en-US" sz="4000" dirty="0" err="1">
                <a:solidFill>
                  <a:schemeClr val="tx1"/>
                </a:solidFill>
              </a:rPr>
              <a:t>Nasıl</a:t>
            </a:r>
            <a:r>
              <a:rPr lang="en-US" sz="4000" dirty="0">
                <a:solidFill>
                  <a:schemeClr val="tx1"/>
                </a:solidFill>
              </a:rPr>
              <a:t> </a:t>
            </a:r>
            <a:r>
              <a:rPr lang="en-US" sz="4000" dirty="0" err="1">
                <a:solidFill>
                  <a:schemeClr val="tx1"/>
                </a:solidFill>
              </a:rPr>
              <a:t>Kullanılır</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pPr marL="571500" indent="-342900">
              <a:buFont typeface="Arial" panose="020B0604020202020204" pitchFamily="34" charset="0"/>
              <a:buChar char="•"/>
            </a:pPr>
            <a:r>
              <a:rPr lang="tr-TR" dirty="0" err="1" smtClean="0"/>
              <a:t>B</a:t>
            </a:r>
            <a:r>
              <a:rPr lang="en-US" dirty="0" err="1" smtClean="0"/>
              <a:t>aşlangıç</a:t>
            </a:r>
            <a:r>
              <a:rPr lang="en-US" dirty="0" smtClean="0"/>
              <a:t> </a:t>
            </a:r>
            <a:r>
              <a:rPr lang="en-US" dirty="0" err="1"/>
              <a:t>niteliğinde</a:t>
            </a:r>
            <a:r>
              <a:rPr lang="en-US" dirty="0"/>
              <a:t> </a:t>
            </a:r>
            <a:r>
              <a:rPr lang="en-US" dirty="0" err="1"/>
              <a:t>bir</a:t>
            </a:r>
            <a:r>
              <a:rPr lang="en-US" dirty="0"/>
              <a:t> </a:t>
            </a:r>
            <a:r>
              <a:rPr lang="en-US" dirty="0" err="1"/>
              <a:t>öz</a:t>
            </a:r>
            <a:r>
              <a:rPr lang="en-US" dirty="0"/>
              <a:t> </a:t>
            </a:r>
            <a:r>
              <a:rPr lang="en-US" dirty="0" err="1"/>
              <a:t>değerlendirme</a:t>
            </a:r>
            <a:r>
              <a:rPr lang="en-US" dirty="0"/>
              <a:t> </a:t>
            </a:r>
            <a:r>
              <a:rPr lang="en-US" dirty="0" err="1" smtClean="0"/>
              <a:t>olarak</a:t>
            </a:r>
            <a:endParaRPr lang="tr-TR" dirty="0" smtClean="0"/>
          </a:p>
          <a:p>
            <a:pPr marL="571500" indent="-342900">
              <a:buFont typeface="Arial" panose="020B0604020202020204" pitchFamily="34" charset="0"/>
              <a:buChar char="•"/>
            </a:pPr>
            <a:r>
              <a:rPr lang="tr-TR" dirty="0" smtClean="0"/>
              <a:t>D</a:t>
            </a:r>
            <a:r>
              <a:rPr lang="en-US" dirty="0" err="1" smtClean="0"/>
              <a:t>ayanıklılık</a:t>
            </a:r>
            <a:r>
              <a:rPr lang="en-US" dirty="0" smtClean="0"/>
              <a:t> </a:t>
            </a:r>
            <a:r>
              <a:rPr lang="en-US" dirty="0" err="1"/>
              <a:t>faaliyetlerinden</a:t>
            </a:r>
            <a:r>
              <a:rPr lang="en-US" dirty="0"/>
              <a:t> </a:t>
            </a:r>
            <a:r>
              <a:rPr lang="en-US" dirty="0" err="1"/>
              <a:t>önce</a:t>
            </a:r>
            <a:r>
              <a:rPr lang="en-US" dirty="0"/>
              <a:t> </a:t>
            </a:r>
            <a:r>
              <a:rPr lang="en-US" dirty="0" err="1"/>
              <a:t>ve</a:t>
            </a:r>
            <a:r>
              <a:rPr lang="en-US" dirty="0"/>
              <a:t> </a:t>
            </a:r>
            <a:r>
              <a:rPr lang="en-US" dirty="0" smtClean="0"/>
              <a:t>sonar</a:t>
            </a:r>
            <a:endParaRPr lang="tr-TR" dirty="0" smtClean="0"/>
          </a:p>
          <a:p>
            <a:pPr marL="571500" indent="-342900">
              <a:buFont typeface="Arial" panose="020B0604020202020204" pitchFamily="34" charset="0"/>
              <a:buChar char="•"/>
            </a:pPr>
            <a:r>
              <a:rPr lang="tr-TR" dirty="0" err="1"/>
              <a:t>K</a:t>
            </a:r>
            <a:r>
              <a:rPr lang="en-US" dirty="0" err="1" smtClean="0"/>
              <a:t>işisel</a:t>
            </a:r>
            <a:r>
              <a:rPr lang="en-US" dirty="0" smtClean="0"/>
              <a:t> </a:t>
            </a:r>
            <a:r>
              <a:rPr lang="en-US" dirty="0" err="1"/>
              <a:t>öğrenme</a:t>
            </a:r>
            <a:r>
              <a:rPr lang="en-US" dirty="0"/>
              <a:t> </a:t>
            </a:r>
            <a:r>
              <a:rPr lang="en-US" dirty="0" err="1"/>
              <a:t>hedeflerini</a:t>
            </a:r>
            <a:r>
              <a:rPr lang="en-US" dirty="0"/>
              <a:t> </a:t>
            </a:r>
            <a:r>
              <a:rPr lang="en-US" dirty="0" err="1"/>
              <a:t>belirlemeye</a:t>
            </a:r>
            <a:r>
              <a:rPr lang="en-US" dirty="0"/>
              <a:t> </a:t>
            </a:r>
            <a:r>
              <a:rPr lang="en-US" dirty="0" err="1"/>
              <a:t>rehberlik</a:t>
            </a:r>
            <a:r>
              <a:rPr lang="en-US" dirty="0"/>
              <a:t> </a:t>
            </a:r>
            <a:r>
              <a:rPr lang="en-US" dirty="0" err="1"/>
              <a:t>etmek</a:t>
            </a:r>
            <a:r>
              <a:rPr lang="en-US" dirty="0"/>
              <a:t> </a:t>
            </a:r>
            <a:r>
              <a:rPr lang="en-US" dirty="0" err="1" smtClean="0"/>
              <a:t>için</a:t>
            </a:r>
            <a:endParaRPr lang="tr-TR" dirty="0" smtClean="0"/>
          </a:p>
          <a:p>
            <a:pPr marL="228600" indent="0"/>
            <a:endParaRPr lang="tr-TR" dirty="0" smtClean="0"/>
          </a:p>
          <a:p>
            <a:pPr marL="571500" indent="-342900">
              <a:buFont typeface="Wingdings" panose="05000000000000000000" pitchFamily="2" charset="2"/>
              <a:buChar char="q"/>
            </a:pPr>
            <a:r>
              <a:rPr lang="tr-TR" dirty="0"/>
              <a:t>Kanıta dayalı dayanıklılık geliştirme sürecini destekler.</a:t>
            </a:r>
            <a:endParaRPr lang="en-US" dirty="0"/>
          </a:p>
        </p:txBody>
      </p:sp>
    </p:spTree>
    <p:extLst>
      <p:ext uri="{BB962C8B-B14F-4D97-AF65-F5344CB8AC3E}">
        <p14:creationId xmlns:p14="http://schemas.microsoft.com/office/powerpoint/2010/main" val="2408095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Önemli Hatırlatma</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pPr marL="571500" indent="-342900">
              <a:buFont typeface="Arial" panose="020B0604020202020204" pitchFamily="34" charset="0"/>
              <a:buChar char="•"/>
            </a:pPr>
            <a:r>
              <a:rPr lang="en-US" dirty="0" err="1"/>
              <a:t>Puanlar</a:t>
            </a:r>
            <a:r>
              <a:rPr lang="en-US" dirty="0"/>
              <a:t> </a:t>
            </a:r>
            <a:r>
              <a:rPr lang="en-US" dirty="0" err="1"/>
              <a:t>sizi</a:t>
            </a:r>
            <a:r>
              <a:rPr lang="en-US" dirty="0"/>
              <a:t> </a:t>
            </a:r>
            <a:r>
              <a:rPr lang="en-US" dirty="0" err="1"/>
              <a:t>tanımlamaz</a:t>
            </a:r>
            <a:r>
              <a:rPr lang="en-US" dirty="0" smtClean="0"/>
              <a:t>.</a:t>
            </a:r>
            <a:endParaRPr lang="tr-TR" dirty="0" smtClean="0"/>
          </a:p>
          <a:p>
            <a:pPr marL="571500" indent="-342900">
              <a:buFont typeface="Arial" panose="020B0604020202020204" pitchFamily="34" charset="0"/>
              <a:buChar char="•"/>
            </a:pPr>
            <a:r>
              <a:rPr lang="en-US" dirty="0" err="1" smtClean="0"/>
              <a:t>Dayanıklılık</a:t>
            </a:r>
            <a:r>
              <a:rPr lang="en-US" dirty="0"/>
              <a:t>; </a:t>
            </a:r>
            <a:r>
              <a:rPr lang="en-US" dirty="0" err="1"/>
              <a:t>deneyim</a:t>
            </a:r>
            <a:r>
              <a:rPr lang="en-US" dirty="0"/>
              <a:t>, </a:t>
            </a:r>
            <a:r>
              <a:rPr lang="en-US" dirty="0" err="1"/>
              <a:t>destek</a:t>
            </a:r>
            <a:r>
              <a:rPr lang="en-US" dirty="0"/>
              <a:t> </a:t>
            </a:r>
            <a:r>
              <a:rPr lang="en-US" dirty="0" err="1"/>
              <a:t>ve</a:t>
            </a:r>
            <a:r>
              <a:rPr lang="en-US" dirty="0"/>
              <a:t> </a:t>
            </a:r>
            <a:r>
              <a:rPr lang="en-US" dirty="0" err="1"/>
              <a:t>pratikle</a:t>
            </a:r>
            <a:r>
              <a:rPr lang="en-US" dirty="0"/>
              <a:t> </a:t>
            </a:r>
            <a:r>
              <a:rPr lang="en-US" dirty="0" err="1"/>
              <a:t>değişir</a:t>
            </a:r>
            <a:r>
              <a:rPr lang="en-US" dirty="0"/>
              <a:t>.</a:t>
            </a:r>
            <a:endParaRPr lang="en-US" dirty="0"/>
          </a:p>
        </p:txBody>
      </p:sp>
    </p:spTree>
    <p:extLst>
      <p:ext uri="{BB962C8B-B14F-4D97-AF65-F5344CB8AC3E}">
        <p14:creationId xmlns:p14="http://schemas.microsoft.com/office/powerpoint/2010/main" val="3251941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Katılımcı</a:t>
            </a:r>
            <a:r>
              <a:rPr lang="en-US" sz="4000" dirty="0">
                <a:solidFill>
                  <a:schemeClr val="tx1"/>
                </a:solidFill>
              </a:rPr>
              <a:t> </a:t>
            </a:r>
            <a:r>
              <a:rPr lang="en-US" sz="4000" dirty="0" err="1">
                <a:solidFill>
                  <a:schemeClr val="tx1"/>
                </a:solidFill>
              </a:rPr>
              <a:t>Olarak</a:t>
            </a:r>
            <a:r>
              <a:rPr lang="en-US" sz="4000" dirty="0">
                <a:solidFill>
                  <a:schemeClr val="tx1"/>
                </a:solidFill>
              </a:rPr>
              <a:t> Ne </a:t>
            </a:r>
            <a:r>
              <a:rPr lang="en-US" sz="4000" dirty="0" err="1">
                <a:solidFill>
                  <a:schemeClr val="tx1"/>
                </a:solidFill>
              </a:rPr>
              <a:t>Kazanırsınız</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pPr marL="571500" indent="-342900">
              <a:buFont typeface="Arial" panose="020B0604020202020204" pitchFamily="34" charset="0"/>
              <a:buChar char="•"/>
            </a:pPr>
            <a:r>
              <a:rPr lang="en-US" dirty="0" err="1"/>
              <a:t>Kendini</a:t>
            </a:r>
            <a:r>
              <a:rPr lang="en-US" dirty="0"/>
              <a:t> </a:t>
            </a:r>
            <a:r>
              <a:rPr lang="en-US" dirty="0" err="1"/>
              <a:t>daha</a:t>
            </a:r>
            <a:r>
              <a:rPr lang="en-US" dirty="0"/>
              <a:t> </a:t>
            </a:r>
            <a:r>
              <a:rPr lang="en-US" dirty="0" err="1"/>
              <a:t>iyi</a:t>
            </a:r>
            <a:r>
              <a:rPr lang="en-US" dirty="0"/>
              <a:t> </a:t>
            </a:r>
            <a:r>
              <a:rPr lang="en-US" dirty="0" err="1" smtClean="0"/>
              <a:t>anlama</a:t>
            </a:r>
            <a:endParaRPr lang="tr-TR" dirty="0" smtClean="0"/>
          </a:p>
          <a:p>
            <a:pPr marL="571500" indent="-342900">
              <a:buFont typeface="Arial" panose="020B0604020202020204" pitchFamily="34" charset="0"/>
              <a:buChar char="•"/>
            </a:pPr>
            <a:r>
              <a:rPr lang="en-US" dirty="0" err="1" smtClean="0"/>
              <a:t>Dayanıklılığı</a:t>
            </a:r>
            <a:r>
              <a:rPr lang="en-US" dirty="0" smtClean="0"/>
              <a:t> </a:t>
            </a:r>
            <a:r>
              <a:rPr lang="en-US" dirty="0" err="1"/>
              <a:t>bilinçli</a:t>
            </a:r>
            <a:r>
              <a:rPr lang="en-US" dirty="0"/>
              <a:t> </a:t>
            </a:r>
            <a:r>
              <a:rPr lang="en-US" dirty="0" err="1"/>
              <a:t>şekilde</a:t>
            </a:r>
            <a:r>
              <a:rPr lang="en-US" dirty="0"/>
              <a:t> </a:t>
            </a:r>
            <a:r>
              <a:rPr lang="en-US" dirty="0" err="1"/>
              <a:t>geliştirme</a:t>
            </a:r>
            <a:r>
              <a:rPr lang="en-US" dirty="0"/>
              <a:t> </a:t>
            </a:r>
            <a:r>
              <a:rPr lang="en-US" dirty="0" err="1" smtClean="0"/>
              <a:t>motivasyonu</a:t>
            </a:r>
            <a:endParaRPr lang="tr-TR" dirty="0" smtClean="0"/>
          </a:p>
          <a:p>
            <a:pPr marL="571500" indent="-342900">
              <a:buFont typeface="Arial" panose="020B0604020202020204" pitchFamily="34" charset="0"/>
              <a:buChar char="•"/>
            </a:pPr>
            <a:r>
              <a:rPr lang="en-US" dirty="0" err="1" smtClean="0"/>
              <a:t>Kanıta</a:t>
            </a:r>
            <a:r>
              <a:rPr lang="en-US" dirty="0" smtClean="0"/>
              <a:t> </a:t>
            </a:r>
            <a:r>
              <a:rPr lang="en-US" dirty="0" err="1"/>
              <a:t>dayanan</a:t>
            </a:r>
            <a:r>
              <a:rPr lang="en-US" dirty="0"/>
              <a:t> </a:t>
            </a:r>
            <a:r>
              <a:rPr lang="en-US" dirty="0" err="1"/>
              <a:t>güven</a:t>
            </a:r>
            <a:r>
              <a:rPr lang="en-US" dirty="0"/>
              <a:t> </a:t>
            </a:r>
            <a:r>
              <a:rPr lang="en-US" dirty="0" err="1" smtClean="0"/>
              <a:t>duygusu</a:t>
            </a:r>
            <a:endParaRPr lang="tr-TR" dirty="0" smtClean="0"/>
          </a:p>
          <a:p>
            <a:pPr marL="228600" indent="0"/>
            <a:endParaRPr lang="tr-TR" dirty="0" smtClean="0"/>
          </a:p>
          <a:p>
            <a:pPr marL="571500" indent="-342900">
              <a:buFont typeface="Wingdings" panose="05000000000000000000" pitchFamily="2" charset="2"/>
              <a:buChar char="q"/>
            </a:pPr>
            <a:r>
              <a:rPr lang="tr-TR" dirty="0" smtClean="0"/>
              <a:t>Dayanıklı Müdahaleciler, </a:t>
            </a:r>
            <a:r>
              <a:rPr lang="tr-TR" dirty="0"/>
              <a:t>kendilerini tanıyarak gelişir.</a:t>
            </a:r>
            <a:endParaRPr lang="en-US" dirty="0"/>
          </a:p>
        </p:txBody>
      </p:sp>
    </p:spTree>
    <p:extLst>
      <p:ext uri="{BB962C8B-B14F-4D97-AF65-F5344CB8AC3E}">
        <p14:creationId xmlns:p14="http://schemas.microsoft.com/office/powerpoint/2010/main" val="1705851552"/>
      </p:ext>
    </p:extLst>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TotalTime>
  <Words>346</Words>
  <Application>Microsoft Office PowerPoint</Application>
  <PresentationFormat>Geniş ekran</PresentationFormat>
  <Paragraphs>58</Paragraphs>
  <Slides>11</Slides>
  <Notes>11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11</vt:i4>
      </vt:variant>
    </vt:vector>
  </HeadingPairs>
  <TitlesOfParts>
    <vt:vector size="17" baseType="lpstr">
      <vt:lpstr>Roboto</vt:lpstr>
      <vt:lpstr>Roboto SemiBold</vt:lpstr>
      <vt:lpstr>Wingdings</vt:lpstr>
      <vt:lpstr>Arial</vt:lpstr>
      <vt:lpstr>Avenir</vt:lpstr>
      <vt:lpstr>BlockprintVTI</vt:lpstr>
      <vt:lpstr>Dayanıklılığınızı Ölçmek</vt:lpstr>
      <vt:lpstr>Bu Neden Önemli?</vt:lpstr>
      <vt:lpstr>CD-RISC Nedir?</vt:lpstr>
      <vt:lpstr>Neyi Değerlendirir?</vt:lpstr>
      <vt:lpstr>Nasıl Kullanılır</vt:lpstr>
      <vt:lpstr>Bu, Müdahale Görevlilerine Nasıl  Yardımcı Olur</vt:lpstr>
      <vt:lpstr>Eğitimde Nasıl Kullanılır</vt:lpstr>
      <vt:lpstr>Önemli Hatırlatma</vt:lpstr>
      <vt:lpstr>Katılımcı Olarak Ne Kazanırsınız</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Resilience for Responders</dc:title>
  <dc:creator>Dr. Zeynep Elçin Kamalak</dc:creator>
  <cp:lastModifiedBy>Windows Kullanıcısı</cp:lastModifiedBy>
  <cp:revision>12</cp:revision>
  <dcterms:created xsi:type="dcterms:W3CDTF">2024-09-05T11:19:10Z</dcterms:created>
  <dcterms:modified xsi:type="dcterms:W3CDTF">2026-03-09T20:52:52Z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