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63" r:id="rId3"/>
    <p:sldId id="258" r:id="rId4"/>
    <p:sldId id="264" r:id="rId5"/>
    <p:sldId id="265" r:id="rId6"/>
    <p:sldId id="266" r:id="rId7"/>
    <p:sldId id="267" r:id="rId8"/>
    <p:sldId id="268" r:id="rId9"/>
    <p:sldId id="269" r:id="rId10"/>
    <p:sldId id="261" r:id="rId11"/>
    <p:sldId id="262" r:id="rId12"/>
  </p:sldIdLst>
  <p:sldSz cx="12192000" cy="6858000"/>
  <p:notesSz cx="6858000" cy="9144000"/>
  <p:embeddedFontLst>
    <p:embeddedFont>
      <p:font typeface="Roboto" panose="020B0604020202020204" charset="0"/>
      <p:regular r:id="rId14"/>
      <p:bold r:id="rId15"/>
      <p:italic r:id="rId16"/>
      <p:boldItalic r:id="rId17"/>
    </p:embeddedFont>
    <p:embeddedFont>
      <p:font typeface="Roboto SemiBold" panose="020B0604020202020204"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7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696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987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3118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8286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04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037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1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ordemdospsicologos.pt/ficheiros/documentos/comorecuperaremocionalmentesituacoesincendio.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dirty="0"/>
              <a:t>Müdahale Personeli için Psikolojik Dayanıklılık</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Sahada Kullanabileceğiniz Uyarlanabilir Düşünme</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8498963" cy="3565905"/>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SzPts val="1700"/>
              <a:buNone/>
            </a:pPr>
            <a:r>
              <a:rPr lang="tr-TR" sz="1800" b="1" dirty="0" smtClean="0">
                <a:solidFill>
                  <a:schemeClr val="tx1"/>
                </a:solidFill>
              </a:rPr>
              <a:t>Bu </a:t>
            </a:r>
            <a:r>
              <a:rPr lang="tr-TR" sz="1800" b="1" dirty="0" smtClean="0">
                <a:solidFill>
                  <a:schemeClr val="tx1"/>
                </a:solidFill>
              </a:rPr>
              <a:t>kaynaklardan uyarlanmıştır:</a:t>
            </a:r>
            <a:endParaRPr sz="1800" b="1" dirty="0">
              <a:solidFill>
                <a:schemeClr val="tx1"/>
              </a:solidFill>
            </a:endParaRPr>
          </a:p>
          <a:p>
            <a:pPr marL="514350" indent="-285750" algn="just">
              <a:buFont typeface="Arial" panose="020B0604020202020204" pitchFamily="34" charset="0"/>
              <a:buChar char="•"/>
            </a:pPr>
            <a:r>
              <a:rPr lang="tr-TR" sz="1800" dirty="0" err="1" smtClean="0"/>
              <a:t>Southwick</a:t>
            </a:r>
            <a:r>
              <a:rPr lang="tr-TR" sz="1800" dirty="0"/>
              <a:t>, S. M., &amp; </a:t>
            </a:r>
            <a:r>
              <a:rPr lang="tr-TR" sz="1800" dirty="0" err="1"/>
              <a:t>Charney</a:t>
            </a:r>
            <a:r>
              <a:rPr lang="tr-TR" sz="1800" dirty="0"/>
              <a:t>, D. S. (2018). </a:t>
            </a:r>
            <a:r>
              <a:rPr lang="tr-TR" sz="1800" dirty="0" err="1"/>
              <a:t>Resilience</a:t>
            </a:r>
            <a:r>
              <a:rPr lang="tr-TR" sz="1800" dirty="0"/>
              <a:t>: </a:t>
            </a:r>
            <a:r>
              <a:rPr lang="tr-TR" sz="1800" dirty="0" err="1"/>
              <a:t>The</a:t>
            </a:r>
            <a:r>
              <a:rPr lang="tr-TR" sz="1800" dirty="0"/>
              <a:t> </a:t>
            </a:r>
            <a:r>
              <a:rPr lang="tr-TR" sz="1800" dirty="0" err="1"/>
              <a:t>Science</a:t>
            </a:r>
            <a:r>
              <a:rPr lang="tr-TR" sz="1800" dirty="0"/>
              <a:t> of Mastering </a:t>
            </a:r>
            <a:r>
              <a:rPr lang="tr-TR" sz="1800" dirty="0" err="1"/>
              <a:t>Life’s</a:t>
            </a:r>
            <a:r>
              <a:rPr lang="tr-TR" sz="1800" dirty="0"/>
              <a:t> </a:t>
            </a:r>
            <a:r>
              <a:rPr lang="tr-TR" sz="1800" dirty="0" err="1"/>
              <a:t>Greatest</a:t>
            </a:r>
            <a:r>
              <a:rPr lang="tr-TR" sz="1800" dirty="0"/>
              <a:t> </a:t>
            </a:r>
            <a:r>
              <a:rPr lang="tr-TR" sz="1800" dirty="0" err="1"/>
              <a:t>Challenges</a:t>
            </a:r>
            <a:r>
              <a:rPr lang="tr-TR" sz="1800" dirty="0"/>
              <a:t> (2nd ed.). Cambridge </a:t>
            </a:r>
            <a:r>
              <a:rPr lang="tr-TR" sz="1800" dirty="0" err="1"/>
              <a:t>University</a:t>
            </a:r>
            <a:r>
              <a:rPr lang="tr-TR" sz="1800" dirty="0"/>
              <a:t> </a:t>
            </a:r>
            <a:r>
              <a:rPr lang="tr-TR" sz="1800" dirty="0" err="1"/>
              <a:t>Press</a:t>
            </a:r>
            <a:r>
              <a:rPr lang="tr-TR" sz="1800" dirty="0"/>
              <a:t>.</a:t>
            </a:r>
          </a:p>
          <a:p>
            <a:pPr marL="514350" indent="-285750" algn="just">
              <a:buFont typeface="Arial" panose="020B0604020202020204" pitchFamily="34" charset="0"/>
              <a:buChar char="•"/>
            </a:pPr>
            <a:r>
              <a:rPr lang="tr-TR" sz="1800" dirty="0"/>
              <a:t>https://dokumen.pub/resilience-the-science-of-mastering-lifes-greatest-challenges-9781009299749-9781009299725.html</a:t>
            </a:r>
          </a:p>
          <a:p>
            <a:pPr marL="0" lvl="0" indent="0" algn="l" rtl="0">
              <a:lnSpc>
                <a:spcPct val="110000"/>
              </a:lnSpc>
              <a:spcBef>
                <a:spcPts val="1000"/>
              </a:spcBef>
              <a:spcAft>
                <a:spcPts val="0"/>
              </a:spcAft>
              <a:buSzPts val="1800"/>
              <a:buNone/>
            </a:pPr>
            <a:r>
              <a:rPr lang="tr-TR" sz="1800" dirty="0">
                <a:hlinkClick r:id="rId3"/>
              </a:rPr>
              <a:t>ps://www.ordemdospsicologos.pt/ficheiros/documentos/comorecuperaremocionalm</a:t>
            </a:r>
            <a:r>
              <a:rPr lang="tr-TR" sz="1700" u="sng" dirty="0" smtClean="0">
                <a:solidFill>
                  <a:schemeClr val="hlink"/>
                </a:solidFill>
                <a:hlinkClick r:id="rId3"/>
              </a:rPr>
              <a:t>entesituacoesincendio.pdf</a:t>
            </a:r>
            <a:endParaRPr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a:solidFill>
                  <a:schemeClr val="tx1"/>
                </a:solidFill>
              </a:rPr>
              <a:t>Bu </a:t>
            </a:r>
            <a:r>
              <a:rPr lang="en-US" sz="4000" dirty="0" err="1">
                <a:solidFill>
                  <a:schemeClr val="tx1"/>
                </a:solidFill>
              </a:rPr>
              <a:t>Neden</a:t>
            </a:r>
            <a:r>
              <a:rPr lang="en-US" sz="4000" dirty="0">
                <a:solidFill>
                  <a:schemeClr val="tx1"/>
                </a:solidFill>
              </a:rPr>
              <a:t> </a:t>
            </a:r>
            <a:r>
              <a:rPr lang="en-US" sz="4000" dirty="0" err="1">
                <a:solidFill>
                  <a:schemeClr val="tx1"/>
                </a:solidFill>
              </a:rPr>
              <a:t>Önemli</a:t>
            </a:r>
            <a:r>
              <a:rPr lang="en-US" sz="4000" dirty="0">
                <a:solidFill>
                  <a:schemeClr val="tx1"/>
                </a:solidFill>
              </a:rPr>
              <a:t>?</a:t>
            </a:r>
            <a:endParaRPr sz="4000" dirty="0">
              <a:solidFill>
                <a:schemeClr val="tx1"/>
              </a:solidFill>
            </a:endParaRPr>
          </a:p>
        </p:txBody>
      </p:sp>
      <p:sp>
        <p:nvSpPr>
          <p:cNvPr id="85" name="Google Shape;85;p3"/>
          <p:cNvSpPr txBox="1">
            <a:spLocks noGrp="1"/>
          </p:cNvSpPr>
          <p:nvPr>
            <p:ph type="body" idx="1"/>
          </p:nvPr>
        </p:nvSpPr>
        <p:spPr>
          <a:xfrm>
            <a:off x="831850" y="2267229"/>
            <a:ext cx="8646447" cy="3565905"/>
          </a:xfrm>
          <a:prstGeom prst="rect">
            <a:avLst/>
          </a:prstGeom>
          <a:noFill/>
          <a:ln>
            <a:noFill/>
          </a:ln>
        </p:spPr>
        <p:txBody>
          <a:bodyPr spcFirstLastPara="1" wrap="square" lIns="91425" tIns="45700" rIns="91425" bIns="45700" anchor="t" anchorCtr="0">
            <a:normAutofit/>
          </a:bodyPr>
          <a:lstStyle/>
          <a:p>
            <a:pPr marL="342900" lvl="0" indent="-342900" algn="just">
              <a:spcBef>
                <a:spcPts val="0"/>
              </a:spcBef>
              <a:buFont typeface="Arial" panose="020B0604020202020204" pitchFamily="34" charset="0"/>
              <a:buChar char="•"/>
            </a:pPr>
            <a:r>
              <a:rPr lang="en-US" dirty="0" err="1"/>
              <a:t>Bir</a:t>
            </a:r>
            <a:r>
              <a:rPr lang="en-US" dirty="0"/>
              <a:t> </a:t>
            </a:r>
            <a:r>
              <a:rPr lang="en-US" dirty="0" err="1"/>
              <a:t>müdahale</a:t>
            </a:r>
            <a:r>
              <a:rPr lang="en-US" dirty="0"/>
              <a:t> </a:t>
            </a:r>
            <a:r>
              <a:rPr lang="en-US" dirty="0" err="1"/>
              <a:t>görevlisi</a:t>
            </a:r>
            <a:r>
              <a:rPr lang="en-US" dirty="0"/>
              <a:t> </a:t>
            </a:r>
            <a:r>
              <a:rPr lang="en-US" dirty="0" err="1"/>
              <a:t>olarak</a:t>
            </a:r>
            <a:r>
              <a:rPr lang="en-US" dirty="0"/>
              <a:t> </a:t>
            </a:r>
            <a:r>
              <a:rPr lang="en-US" dirty="0" err="1"/>
              <a:t>yüksek</a:t>
            </a:r>
            <a:r>
              <a:rPr lang="en-US" dirty="0"/>
              <a:t> </a:t>
            </a:r>
            <a:r>
              <a:rPr lang="en-US" dirty="0" err="1"/>
              <a:t>baskı</a:t>
            </a:r>
            <a:r>
              <a:rPr lang="en-US" dirty="0"/>
              <a:t> </a:t>
            </a:r>
            <a:r>
              <a:rPr lang="en-US" dirty="0" err="1"/>
              <a:t>altında</a:t>
            </a:r>
            <a:r>
              <a:rPr lang="en-US" dirty="0"/>
              <a:t> </a:t>
            </a:r>
            <a:r>
              <a:rPr lang="en-US" dirty="0" err="1"/>
              <a:t>ve</a:t>
            </a:r>
            <a:r>
              <a:rPr lang="en-US" dirty="0"/>
              <a:t> </a:t>
            </a:r>
            <a:r>
              <a:rPr lang="en-US" dirty="0" err="1"/>
              <a:t>öngörülemeyen</a:t>
            </a:r>
            <a:r>
              <a:rPr lang="en-US" dirty="0"/>
              <a:t> </a:t>
            </a:r>
            <a:r>
              <a:rPr lang="en-US" dirty="0" err="1"/>
              <a:t>koşullarda</a:t>
            </a:r>
            <a:r>
              <a:rPr lang="en-US" dirty="0"/>
              <a:t> </a:t>
            </a:r>
            <a:r>
              <a:rPr lang="en-US" dirty="0" err="1"/>
              <a:t>çalışırsınız</a:t>
            </a:r>
            <a:r>
              <a:rPr lang="en-US" dirty="0" smtClean="0"/>
              <a:t>.</a:t>
            </a:r>
            <a:endParaRPr lang="tr-TR" dirty="0" smtClean="0"/>
          </a:p>
          <a:p>
            <a:pPr marL="342900" lvl="0" indent="-342900">
              <a:spcBef>
                <a:spcPts val="0"/>
              </a:spcBef>
              <a:buFont typeface="Arial" panose="020B0604020202020204" pitchFamily="34" charset="0"/>
              <a:buChar char="•"/>
            </a:pPr>
            <a:endParaRPr lang="tr-TR" dirty="0"/>
          </a:p>
          <a:p>
            <a:pPr marL="342900" lvl="0" indent="-342900" algn="just">
              <a:spcBef>
                <a:spcPts val="0"/>
              </a:spcBef>
              <a:buFont typeface="Arial" panose="020B0604020202020204" pitchFamily="34" charset="0"/>
              <a:buChar char="•"/>
            </a:pPr>
            <a:r>
              <a:rPr lang="en-US" dirty="0" err="1" smtClean="0"/>
              <a:t>Psikolojik</a:t>
            </a:r>
            <a:r>
              <a:rPr lang="en-US" dirty="0" smtClean="0"/>
              <a:t> </a:t>
            </a:r>
            <a:r>
              <a:rPr lang="en-US" dirty="0" err="1"/>
              <a:t>dayanıklılık</a:t>
            </a:r>
            <a:r>
              <a:rPr lang="en-US" dirty="0"/>
              <a:t>, </a:t>
            </a:r>
            <a:r>
              <a:rPr lang="en-US" dirty="0" err="1"/>
              <a:t>acil</a:t>
            </a:r>
            <a:r>
              <a:rPr lang="en-US" dirty="0"/>
              <a:t> </a:t>
            </a:r>
            <a:r>
              <a:rPr lang="en-US" dirty="0" err="1"/>
              <a:t>durumlar</a:t>
            </a:r>
            <a:r>
              <a:rPr lang="en-US" dirty="0"/>
              <a:t> </a:t>
            </a:r>
            <a:r>
              <a:rPr lang="en-US" dirty="0" err="1"/>
              <a:t>sırasında</a:t>
            </a:r>
            <a:r>
              <a:rPr lang="en-US" dirty="0"/>
              <a:t> </a:t>
            </a:r>
            <a:r>
              <a:rPr lang="en-US" dirty="0" err="1"/>
              <a:t>ve</a:t>
            </a:r>
            <a:r>
              <a:rPr lang="en-US" dirty="0"/>
              <a:t> </a:t>
            </a:r>
            <a:r>
              <a:rPr lang="en-US" dirty="0" err="1"/>
              <a:t>sonrasında</a:t>
            </a:r>
            <a:r>
              <a:rPr lang="en-US" dirty="0"/>
              <a:t> </a:t>
            </a:r>
            <a:r>
              <a:rPr lang="en-US" dirty="0" err="1"/>
              <a:t>odaklanmış</a:t>
            </a:r>
            <a:r>
              <a:rPr lang="en-US" dirty="0"/>
              <a:t>, </a:t>
            </a:r>
            <a:r>
              <a:rPr lang="en-US" dirty="0" err="1"/>
              <a:t>duygusal</a:t>
            </a:r>
            <a:r>
              <a:rPr lang="en-US" dirty="0"/>
              <a:t> </a:t>
            </a:r>
            <a:r>
              <a:rPr lang="en-US" dirty="0" err="1"/>
              <a:t>olarak</a:t>
            </a:r>
            <a:r>
              <a:rPr lang="en-US" dirty="0"/>
              <a:t> </a:t>
            </a:r>
            <a:r>
              <a:rPr lang="en-US" dirty="0" err="1"/>
              <a:t>dengeli</a:t>
            </a:r>
            <a:r>
              <a:rPr lang="en-US" dirty="0"/>
              <a:t> </a:t>
            </a:r>
            <a:r>
              <a:rPr lang="en-US" dirty="0" err="1"/>
              <a:t>ve</a:t>
            </a:r>
            <a:r>
              <a:rPr lang="en-US" dirty="0"/>
              <a:t> </a:t>
            </a:r>
            <a:r>
              <a:rPr lang="en-US" dirty="0" err="1"/>
              <a:t>etkili</a:t>
            </a:r>
            <a:r>
              <a:rPr lang="en-US" dirty="0"/>
              <a:t> </a:t>
            </a:r>
            <a:r>
              <a:rPr lang="en-US" dirty="0" err="1"/>
              <a:t>kalmanıza</a:t>
            </a:r>
            <a:r>
              <a:rPr lang="en-US" dirty="0"/>
              <a:t> </a:t>
            </a:r>
            <a:r>
              <a:rPr lang="en-US" dirty="0" err="1"/>
              <a:t>yardımcı</a:t>
            </a:r>
            <a:r>
              <a:rPr lang="en-US" dirty="0"/>
              <a:t> </a:t>
            </a:r>
            <a:r>
              <a:rPr lang="en-US" dirty="0" err="1"/>
              <a:t>olur</a:t>
            </a:r>
            <a:r>
              <a:rPr lang="en-US" dirty="0"/>
              <a:t>.</a:t>
            </a:r>
            <a:endParaRPr lang="en-US" b="1" dirty="0"/>
          </a:p>
        </p:txBody>
      </p:sp>
    </p:spTree>
    <p:extLst>
      <p:ext uri="{BB962C8B-B14F-4D97-AF65-F5344CB8AC3E}">
        <p14:creationId xmlns:p14="http://schemas.microsoft.com/office/powerpoint/2010/main" val="847016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fontScale="90000"/>
          </a:bodyPr>
          <a:lstStyle/>
          <a:p>
            <a:pPr lvl="0"/>
            <a:r>
              <a:rPr lang="tr-TR" dirty="0" smtClean="0">
                <a:solidFill>
                  <a:schemeClr val="tx1"/>
                </a:solidFill>
              </a:rPr>
              <a:t>Dayanıklı Müdahaleciler </a:t>
            </a:r>
            <a:r>
              <a:rPr lang="tr-TR" dirty="0">
                <a:solidFill>
                  <a:schemeClr val="tx1"/>
                </a:solidFill>
              </a:rPr>
              <a:t>B</a:t>
            </a:r>
            <a:r>
              <a:rPr lang="en-US" dirty="0" err="1" smtClean="0">
                <a:solidFill>
                  <a:schemeClr val="tx1"/>
                </a:solidFill>
              </a:rPr>
              <a:t>ağlamında</a:t>
            </a:r>
            <a:r>
              <a:rPr lang="en-US" dirty="0" smtClean="0">
                <a:solidFill>
                  <a:schemeClr val="tx1"/>
                </a:solidFill>
              </a:rPr>
              <a:t> </a:t>
            </a:r>
            <a:r>
              <a:rPr lang="tr-TR" dirty="0" err="1" smtClean="0">
                <a:solidFill>
                  <a:schemeClr val="tx1"/>
                </a:solidFill>
              </a:rPr>
              <a:t>D</a:t>
            </a:r>
            <a:r>
              <a:rPr lang="en-US" dirty="0" err="1" smtClean="0">
                <a:solidFill>
                  <a:schemeClr val="tx1"/>
                </a:solidFill>
              </a:rPr>
              <a:t>ayanıklılık</a:t>
            </a:r>
            <a:r>
              <a:rPr lang="en-US" dirty="0" smtClean="0">
                <a:solidFill>
                  <a:schemeClr val="tx1"/>
                </a:solidFill>
              </a:rPr>
              <a:t> </a:t>
            </a:r>
            <a:r>
              <a:rPr lang="tr-TR" dirty="0" smtClean="0">
                <a:solidFill>
                  <a:schemeClr val="tx1"/>
                </a:solidFill>
              </a:rPr>
              <a:t>N</a:t>
            </a:r>
            <a:r>
              <a:rPr lang="en-US" dirty="0" smtClean="0">
                <a:solidFill>
                  <a:schemeClr val="tx1"/>
                </a:solidFill>
              </a:rPr>
              <a:t>e </a:t>
            </a:r>
            <a:r>
              <a:rPr lang="tr-TR" dirty="0" err="1" smtClean="0">
                <a:solidFill>
                  <a:schemeClr val="tx1"/>
                </a:solidFill>
              </a:rPr>
              <a:t>A</a:t>
            </a:r>
            <a:r>
              <a:rPr lang="en-US" dirty="0" err="1" smtClean="0">
                <a:solidFill>
                  <a:schemeClr val="tx1"/>
                </a:solidFill>
              </a:rPr>
              <a:t>nlama</a:t>
            </a:r>
            <a:r>
              <a:rPr lang="en-US" dirty="0" smtClean="0">
                <a:solidFill>
                  <a:schemeClr val="tx1"/>
                </a:solidFill>
              </a:rPr>
              <a:t> </a:t>
            </a:r>
            <a:r>
              <a:rPr lang="tr-TR" dirty="0" err="1" smtClean="0">
                <a:solidFill>
                  <a:schemeClr val="tx1"/>
                </a:solidFill>
              </a:rPr>
              <a:t>G</a:t>
            </a:r>
            <a:r>
              <a:rPr lang="en-US" dirty="0" err="1" smtClean="0">
                <a:solidFill>
                  <a:schemeClr val="tx1"/>
                </a:solidFill>
              </a:rPr>
              <a:t>elir</a:t>
            </a:r>
            <a:r>
              <a:rPr lang="en-US" dirty="0">
                <a:solidFill>
                  <a:schemeClr val="tx1"/>
                </a:solidFill>
              </a:rPr>
              <a:t>?</a:t>
            </a:r>
            <a:endParaRPr dirty="0">
              <a:solidFill>
                <a:schemeClr val="tx1"/>
              </a:solidFill>
            </a:endParaRPr>
          </a:p>
        </p:txBody>
      </p:sp>
      <p:sp>
        <p:nvSpPr>
          <p:cNvPr id="85" name="Google Shape;85;p3"/>
          <p:cNvSpPr txBox="1">
            <a:spLocks noGrp="1"/>
          </p:cNvSpPr>
          <p:nvPr>
            <p:ph type="body" idx="1"/>
          </p:nvPr>
        </p:nvSpPr>
        <p:spPr>
          <a:xfrm>
            <a:off x="831850" y="2930013"/>
            <a:ext cx="8646447" cy="3148927"/>
          </a:xfrm>
          <a:prstGeom prst="rect">
            <a:avLst/>
          </a:prstGeom>
          <a:noFill/>
          <a:ln>
            <a:noFill/>
          </a:ln>
        </p:spPr>
        <p:txBody>
          <a:bodyPr spcFirstLastPara="1" wrap="square" lIns="91425" tIns="45700" rIns="91425" bIns="45700" anchor="t" anchorCtr="0">
            <a:normAutofit/>
          </a:bodyPr>
          <a:lstStyle/>
          <a:p>
            <a:pPr marL="342900" lvl="0" indent="-342900" algn="just">
              <a:spcBef>
                <a:spcPts val="0"/>
              </a:spcBef>
              <a:buFont typeface="Arial" panose="020B0604020202020204" pitchFamily="34" charset="0"/>
              <a:buChar char="•"/>
            </a:pPr>
            <a:r>
              <a:rPr lang="en-US" dirty="0" err="1"/>
              <a:t>Dayanıklılık</a:t>
            </a:r>
            <a:r>
              <a:rPr lang="en-US" dirty="0"/>
              <a:t>, </a:t>
            </a:r>
            <a:r>
              <a:rPr lang="en-US" dirty="0" err="1"/>
              <a:t>ya</a:t>
            </a:r>
            <a:r>
              <a:rPr lang="en-US" dirty="0"/>
              <a:t> </a:t>
            </a:r>
            <a:r>
              <a:rPr lang="en-US" dirty="0" err="1"/>
              <a:t>sahip</a:t>
            </a:r>
            <a:r>
              <a:rPr lang="en-US" dirty="0"/>
              <a:t> </a:t>
            </a:r>
            <a:r>
              <a:rPr lang="en-US" dirty="0" err="1"/>
              <a:t>olduğunuz</a:t>
            </a:r>
            <a:r>
              <a:rPr lang="en-US" dirty="0"/>
              <a:t> </a:t>
            </a:r>
            <a:r>
              <a:rPr lang="en-US" dirty="0" err="1"/>
              <a:t>ya</a:t>
            </a:r>
            <a:r>
              <a:rPr lang="en-US" dirty="0"/>
              <a:t> da </a:t>
            </a:r>
            <a:r>
              <a:rPr lang="en-US" dirty="0" err="1"/>
              <a:t>olmadığınız</a:t>
            </a:r>
            <a:r>
              <a:rPr lang="en-US" dirty="0"/>
              <a:t> </a:t>
            </a:r>
            <a:r>
              <a:rPr lang="en-US" dirty="0" err="1"/>
              <a:t>bir</a:t>
            </a:r>
            <a:r>
              <a:rPr lang="en-US" dirty="0"/>
              <a:t> </a:t>
            </a:r>
            <a:r>
              <a:rPr lang="en-US" dirty="0" err="1"/>
              <a:t>özellik</a:t>
            </a:r>
            <a:r>
              <a:rPr lang="en-US" dirty="0"/>
              <a:t> </a:t>
            </a:r>
            <a:r>
              <a:rPr lang="en-US" dirty="0" err="1"/>
              <a:t>değildir</a:t>
            </a:r>
            <a:r>
              <a:rPr lang="en-US" dirty="0" smtClean="0"/>
              <a:t>.</a:t>
            </a:r>
            <a:endParaRPr lang="tr-TR" dirty="0" smtClean="0"/>
          </a:p>
          <a:p>
            <a:pPr marL="342900" lvl="0" indent="-342900">
              <a:spcBef>
                <a:spcPts val="0"/>
              </a:spcBef>
              <a:buFont typeface="Arial" panose="020B0604020202020204" pitchFamily="34" charset="0"/>
              <a:buChar char="•"/>
            </a:pPr>
            <a:endParaRPr lang="tr-TR" dirty="0"/>
          </a:p>
          <a:p>
            <a:pPr marL="342900" lvl="0" indent="-342900" algn="just">
              <a:spcBef>
                <a:spcPts val="0"/>
              </a:spcBef>
              <a:buFont typeface="Arial" panose="020B0604020202020204" pitchFamily="34" charset="0"/>
              <a:buChar char="•"/>
            </a:pPr>
            <a:r>
              <a:rPr lang="en-US" dirty="0" smtClean="0"/>
              <a:t>Zaman </a:t>
            </a:r>
            <a:r>
              <a:rPr lang="en-US" dirty="0" err="1"/>
              <a:t>içinde</a:t>
            </a:r>
            <a:r>
              <a:rPr lang="en-US" dirty="0"/>
              <a:t> </a:t>
            </a:r>
            <a:r>
              <a:rPr lang="en-US" dirty="0" err="1"/>
              <a:t>öğrenebileceğiniz</a:t>
            </a:r>
            <a:r>
              <a:rPr lang="en-US" dirty="0"/>
              <a:t>, </a:t>
            </a:r>
            <a:r>
              <a:rPr lang="en-US" dirty="0" err="1"/>
              <a:t>uygulayabileceğiniz</a:t>
            </a:r>
            <a:r>
              <a:rPr lang="en-US" dirty="0"/>
              <a:t> </a:t>
            </a:r>
            <a:r>
              <a:rPr lang="en-US" dirty="0" err="1"/>
              <a:t>ve</a:t>
            </a:r>
            <a:r>
              <a:rPr lang="en-US" dirty="0"/>
              <a:t> </a:t>
            </a:r>
            <a:r>
              <a:rPr lang="en-US" dirty="0" err="1"/>
              <a:t>güçlendirebileceğiniz</a:t>
            </a:r>
            <a:r>
              <a:rPr lang="en-US" dirty="0"/>
              <a:t> </a:t>
            </a:r>
            <a:r>
              <a:rPr lang="en-US" dirty="0" err="1"/>
              <a:t>bir</a:t>
            </a:r>
            <a:r>
              <a:rPr lang="en-US" dirty="0"/>
              <a:t> </a:t>
            </a:r>
            <a:r>
              <a:rPr lang="en-US" dirty="0" err="1"/>
              <a:t>beceriler</a:t>
            </a:r>
            <a:r>
              <a:rPr lang="en-US" dirty="0"/>
              <a:t> </a:t>
            </a:r>
            <a:r>
              <a:rPr lang="en-US" dirty="0" err="1"/>
              <a:t>bütünüdür</a:t>
            </a:r>
            <a:r>
              <a:rPr lang="en-US" dirty="0"/>
              <a:t>.</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Temel</a:t>
            </a:r>
            <a:r>
              <a:rPr lang="en-US" sz="4000" dirty="0">
                <a:solidFill>
                  <a:schemeClr val="tx1"/>
                </a:solidFill>
              </a:rPr>
              <a:t> </a:t>
            </a:r>
            <a:r>
              <a:rPr lang="en-US" sz="4000" dirty="0" err="1">
                <a:solidFill>
                  <a:schemeClr val="tx1"/>
                </a:solidFill>
              </a:rPr>
              <a:t>Beceri</a:t>
            </a:r>
            <a:r>
              <a:rPr lang="en-US" sz="4000" dirty="0">
                <a:solidFill>
                  <a:schemeClr val="tx1"/>
                </a:solidFill>
              </a:rPr>
              <a:t> 1 – </a:t>
            </a:r>
            <a:r>
              <a:rPr lang="en-US" sz="4000" dirty="0" err="1">
                <a:solidFill>
                  <a:schemeClr val="tx1"/>
                </a:solidFill>
              </a:rPr>
              <a:t>Uyarlanabilir</a:t>
            </a:r>
            <a:r>
              <a:rPr lang="en-US" sz="4000" dirty="0">
                <a:solidFill>
                  <a:schemeClr val="tx1"/>
                </a:solidFill>
              </a:rPr>
              <a:t> </a:t>
            </a:r>
            <a:r>
              <a:rPr lang="en-US" sz="4000" dirty="0" err="1">
                <a:solidFill>
                  <a:schemeClr val="tx1"/>
                </a:solidFill>
              </a:rPr>
              <a:t>Düşünme</a:t>
            </a:r>
            <a:endParaRPr sz="4000" dirty="0">
              <a:solidFill>
                <a:schemeClr val="tx1"/>
              </a:solidFill>
            </a:endParaRPr>
          </a:p>
        </p:txBody>
      </p:sp>
      <p:sp>
        <p:nvSpPr>
          <p:cNvPr id="85" name="Google Shape;85;p3"/>
          <p:cNvSpPr txBox="1">
            <a:spLocks noGrp="1"/>
          </p:cNvSpPr>
          <p:nvPr>
            <p:ph type="body" idx="1"/>
          </p:nvPr>
        </p:nvSpPr>
        <p:spPr>
          <a:xfrm>
            <a:off x="595876" y="2371522"/>
            <a:ext cx="9098730" cy="3343625"/>
          </a:xfrm>
          <a:prstGeom prst="rect">
            <a:avLst/>
          </a:prstGeom>
          <a:noFill/>
          <a:ln>
            <a:noFill/>
          </a:ln>
        </p:spPr>
        <p:txBody>
          <a:bodyPr spcFirstLastPara="1" wrap="square" lIns="91425" tIns="45700" rIns="91425" bIns="45700" anchor="t" anchorCtr="0">
            <a:noAutofit/>
          </a:bodyPr>
          <a:lstStyle/>
          <a:p>
            <a:pPr algn="just"/>
            <a:r>
              <a:rPr lang="en-US" sz="2000" dirty="0" err="1"/>
              <a:t>Bir</a:t>
            </a:r>
            <a:r>
              <a:rPr lang="en-US" sz="2000" dirty="0"/>
              <a:t> durum </a:t>
            </a:r>
            <a:r>
              <a:rPr lang="en-US" sz="2000" dirty="0" err="1"/>
              <a:t>hakkında</a:t>
            </a:r>
            <a:r>
              <a:rPr lang="en-US" sz="2000" dirty="0"/>
              <a:t> </a:t>
            </a:r>
            <a:r>
              <a:rPr lang="en-US" sz="2000" dirty="0" err="1"/>
              <a:t>nasıl</a:t>
            </a:r>
            <a:r>
              <a:rPr lang="en-US" sz="2000" dirty="0"/>
              <a:t> </a:t>
            </a:r>
            <a:r>
              <a:rPr lang="en-US" sz="2000" dirty="0" err="1"/>
              <a:t>düşündüğünüz</a:t>
            </a:r>
            <a:r>
              <a:rPr lang="en-US" sz="2000" dirty="0"/>
              <a:t>, </a:t>
            </a:r>
            <a:r>
              <a:rPr lang="en-US" sz="2000" dirty="0" err="1"/>
              <a:t>onunla</a:t>
            </a:r>
            <a:r>
              <a:rPr lang="en-US" sz="2000" dirty="0"/>
              <a:t> </a:t>
            </a:r>
            <a:r>
              <a:rPr lang="en-US" sz="2000" dirty="0" err="1"/>
              <a:t>nasıl</a:t>
            </a:r>
            <a:r>
              <a:rPr lang="en-US" sz="2000" dirty="0"/>
              <a:t> </a:t>
            </a:r>
            <a:r>
              <a:rPr lang="en-US" sz="2000" dirty="0" err="1"/>
              <a:t>başa</a:t>
            </a:r>
            <a:r>
              <a:rPr lang="en-US" sz="2000" dirty="0"/>
              <a:t> </a:t>
            </a:r>
            <a:r>
              <a:rPr lang="en-US" sz="2000" dirty="0" err="1" smtClean="0"/>
              <a:t>çıktığınızı</a:t>
            </a:r>
            <a:r>
              <a:rPr lang="tr-TR" sz="2000" dirty="0"/>
              <a:t> </a:t>
            </a:r>
            <a:r>
              <a:rPr lang="en-US" sz="2000" dirty="0" err="1" smtClean="0"/>
              <a:t>belirler</a:t>
            </a:r>
            <a:r>
              <a:rPr lang="en-US" sz="2000" dirty="0" smtClean="0"/>
              <a:t>.</a:t>
            </a:r>
            <a:endParaRPr lang="tr-TR" sz="2000" dirty="0" smtClean="0"/>
          </a:p>
          <a:p>
            <a:pPr marL="571500" indent="-342900">
              <a:buFont typeface="Arial" panose="020B0604020202020204" pitchFamily="34" charset="0"/>
              <a:buChar char="•"/>
            </a:pPr>
            <a:r>
              <a:rPr lang="en-US" sz="2000" dirty="0" err="1"/>
              <a:t>Yararsız</a:t>
            </a:r>
            <a:r>
              <a:rPr lang="en-US" sz="2000" dirty="0"/>
              <a:t> </a:t>
            </a:r>
            <a:r>
              <a:rPr lang="en-US" sz="2000" dirty="0" err="1"/>
              <a:t>düşünceleri</a:t>
            </a:r>
            <a:r>
              <a:rPr lang="en-US" sz="2000" dirty="0"/>
              <a:t> </a:t>
            </a:r>
            <a:r>
              <a:rPr lang="en-US" sz="2000" dirty="0" err="1"/>
              <a:t>fark</a:t>
            </a:r>
            <a:r>
              <a:rPr lang="en-US" sz="2000" dirty="0"/>
              <a:t> </a:t>
            </a:r>
            <a:r>
              <a:rPr lang="en-US" sz="2000" dirty="0" err="1"/>
              <a:t>edin</a:t>
            </a:r>
            <a:r>
              <a:rPr lang="en-US" sz="2000" dirty="0" smtClean="0"/>
              <a:t>.</a:t>
            </a:r>
            <a:endParaRPr lang="tr-TR" sz="2000" dirty="0" smtClean="0"/>
          </a:p>
          <a:p>
            <a:pPr marL="571500" indent="-342900">
              <a:buFont typeface="Arial" panose="020B0604020202020204" pitchFamily="34" charset="0"/>
              <a:buChar char="•"/>
            </a:pPr>
            <a:r>
              <a:rPr lang="en-US" sz="2000" dirty="0" err="1" smtClean="0"/>
              <a:t>Onları</a:t>
            </a:r>
            <a:r>
              <a:rPr lang="en-US" sz="2000" dirty="0" smtClean="0"/>
              <a:t> </a:t>
            </a:r>
            <a:r>
              <a:rPr lang="en-US" sz="2000" dirty="0" err="1"/>
              <a:t>gerçekçi</a:t>
            </a:r>
            <a:r>
              <a:rPr lang="en-US" sz="2000" dirty="0"/>
              <a:t> </a:t>
            </a:r>
            <a:r>
              <a:rPr lang="en-US" sz="2000" dirty="0" err="1"/>
              <a:t>bir</a:t>
            </a:r>
            <a:r>
              <a:rPr lang="en-US" sz="2000" dirty="0"/>
              <a:t> </a:t>
            </a:r>
            <a:r>
              <a:rPr lang="en-US" sz="2000" dirty="0" err="1"/>
              <a:t>şekilde</a:t>
            </a:r>
            <a:r>
              <a:rPr lang="en-US" sz="2000" dirty="0"/>
              <a:t> </a:t>
            </a:r>
            <a:r>
              <a:rPr lang="en-US" sz="2000" dirty="0" err="1"/>
              <a:t>yeniden</a:t>
            </a:r>
            <a:r>
              <a:rPr lang="en-US" sz="2000" dirty="0"/>
              <a:t> </a:t>
            </a:r>
            <a:r>
              <a:rPr lang="en-US" sz="2000" dirty="0" err="1"/>
              <a:t>çerçeveleyin</a:t>
            </a:r>
            <a:r>
              <a:rPr lang="en-US" sz="2000" dirty="0" smtClean="0"/>
              <a:t>.</a:t>
            </a:r>
            <a:endParaRPr lang="tr-TR" sz="2000" dirty="0" smtClean="0"/>
          </a:p>
          <a:p>
            <a:pPr marL="571500" indent="-342900">
              <a:buFont typeface="Arial" panose="020B0604020202020204" pitchFamily="34" charset="0"/>
              <a:buChar char="•"/>
            </a:pPr>
            <a:r>
              <a:rPr lang="en-US" sz="2000" dirty="0" err="1" smtClean="0"/>
              <a:t>Kontrol</a:t>
            </a:r>
            <a:r>
              <a:rPr lang="en-US" sz="2000" dirty="0" smtClean="0"/>
              <a:t> </a:t>
            </a:r>
            <a:r>
              <a:rPr lang="en-US" sz="2000" dirty="0" err="1"/>
              <a:t>edebileceğiniz</a:t>
            </a:r>
            <a:r>
              <a:rPr lang="en-US" sz="2000" dirty="0"/>
              <a:t> </a:t>
            </a:r>
            <a:r>
              <a:rPr lang="en-US" sz="2000" dirty="0" err="1"/>
              <a:t>bir</a:t>
            </a:r>
            <a:r>
              <a:rPr lang="en-US" sz="2000" dirty="0"/>
              <a:t> </a:t>
            </a:r>
            <a:r>
              <a:rPr lang="en-US" sz="2000" dirty="0" err="1"/>
              <a:t>sonraki</a:t>
            </a:r>
            <a:r>
              <a:rPr lang="en-US" sz="2000" dirty="0"/>
              <a:t> </a:t>
            </a:r>
            <a:r>
              <a:rPr lang="en-US" sz="2000" dirty="0" err="1"/>
              <a:t>adıma</a:t>
            </a:r>
            <a:r>
              <a:rPr lang="en-US" sz="2000" dirty="0"/>
              <a:t> </a:t>
            </a:r>
            <a:r>
              <a:rPr lang="en-US" sz="2000" dirty="0" err="1"/>
              <a:t>odaklanın</a:t>
            </a:r>
            <a:r>
              <a:rPr lang="en-US" sz="2000" dirty="0" smtClean="0"/>
              <a:t>.</a:t>
            </a:r>
            <a:endParaRPr lang="tr-TR" sz="2000" dirty="0" smtClean="0"/>
          </a:p>
          <a:p>
            <a:pPr marL="228600" indent="0"/>
            <a:endParaRPr lang="en-US" sz="2000" dirty="0"/>
          </a:p>
          <a:p>
            <a:pPr marL="571500" indent="-342900">
              <a:buFont typeface="Wingdings" panose="05000000000000000000" pitchFamily="2" charset="2"/>
              <a:buChar char="q"/>
            </a:pPr>
            <a:r>
              <a:rPr lang="tr-TR" sz="2000" i="1" dirty="0" smtClean="0"/>
              <a:t>Örnek</a:t>
            </a:r>
            <a:r>
              <a:rPr lang="en-US" sz="2000" i="1" dirty="0" smtClean="0"/>
              <a:t>:</a:t>
            </a:r>
            <a:endParaRPr lang="tr-TR" sz="2000" i="1" dirty="0" smtClean="0"/>
          </a:p>
          <a:p>
            <a:pPr marL="228600" indent="0"/>
            <a:r>
              <a:rPr lang="tr-TR" sz="2000" dirty="0"/>
              <a:t>	</a:t>
            </a:r>
            <a:r>
              <a:rPr lang="en-US" sz="2000" dirty="0" smtClean="0"/>
              <a:t>“</a:t>
            </a:r>
            <a:r>
              <a:rPr lang="en-US" sz="2000" dirty="0"/>
              <a:t>Bu </a:t>
            </a:r>
            <a:r>
              <a:rPr lang="en-US" sz="2000" dirty="0" err="1"/>
              <a:t>çok</a:t>
            </a:r>
            <a:r>
              <a:rPr lang="en-US" sz="2000" dirty="0"/>
              <a:t> </a:t>
            </a:r>
            <a:r>
              <a:rPr lang="en-US" sz="2000" dirty="0" err="1"/>
              <a:t>fazla</a:t>
            </a:r>
            <a:r>
              <a:rPr lang="en-US" sz="2000" dirty="0"/>
              <a:t>” → “Bu </a:t>
            </a:r>
            <a:r>
              <a:rPr lang="en-US" sz="2000" dirty="0" err="1"/>
              <a:t>zor</a:t>
            </a:r>
            <a:r>
              <a:rPr lang="en-US" sz="2000" dirty="0"/>
              <a:t>, </a:t>
            </a:r>
            <a:r>
              <a:rPr lang="en-US" sz="2000" dirty="0" err="1"/>
              <a:t>ama</a:t>
            </a:r>
            <a:r>
              <a:rPr lang="en-US" sz="2000" dirty="0"/>
              <a:t> </a:t>
            </a:r>
            <a:r>
              <a:rPr lang="en-US" sz="2000" dirty="0" err="1"/>
              <a:t>bir</a:t>
            </a:r>
            <a:r>
              <a:rPr lang="en-US" sz="2000" dirty="0"/>
              <a:t> </a:t>
            </a:r>
            <a:r>
              <a:rPr lang="en-US" sz="2000" dirty="0" err="1"/>
              <a:t>sonraki</a:t>
            </a:r>
            <a:r>
              <a:rPr lang="en-US" sz="2000" dirty="0"/>
              <a:t> </a:t>
            </a:r>
            <a:r>
              <a:rPr lang="en-US" sz="2000" dirty="0" err="1"/>
              <a:t>adımı</a:t>
            </a:r>
            <a:r>
              <a:rPr lang="en-US" sz="2000" dirty="0"/>
              <a:t> </a:t>
            </a:r>
            <a:r>
              <a:rPr lang="en-US" sz="2000" dirty="0" err="1"/>
              <a:t>yönetebilirim</a:t>
            </a:r>
            <a:r>
              <a:rPr lang="en-US" sz="2000" dirty="0"/>
              <a:t>.”</a:t>
            </a:r>
            <a:endParaRPr sz="2000" dirty="0"/>
          </a:p>
        </p:txBody>
      </p:sp>
    </p:spTree>
    <p:extLst>
      <p:ext uri="{BB962C8B-B14F-4D97-AF65-F5344CB8AC3E}">
        <p14:creationId xmlns:p14="http://schemas.microsoft.com/office/powerpoint/2010/main" val="96232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Temel</a:t>
            </a:r>
            <a:r>
              <a:rPr lang="en-US" sz="4000" dirty="0">
                <a:solidFill>
                  <a:schemeClr val="tx1"/>
                </a:solidFill>
              </a:rPr>
              <a:t> </a:t>
            </a:r>
            <a:r>
              <a:rPr lang="en-US" sz="4000" dirty="0" err="1">
                <a:solidFill>
                  <a:schemeClr val="tx1"/>
                </a:solidFill>
              </a:rPr>
              <a:t>Beceri</a:t>
            </a:r>
            <a:r>
              <a:rPr lang="en-US" sz="4000" dirty="0">
                <a:solidFill>
                  <a:schemeClr val="tx1"/>
                </a:solidFill>
              </a:rPr>
              <a:t> 2 – </a:t>
            </a:r>
            <a:r>
              <a:rPr lang="en-US" sz="4000" dirty="0" err="1">
                <a:solidFill>
                  <a:schemeClr val="tx1"/>
                </a:solidFill>
              </a:rPr>
              <a:t>Gerçekçi</a:t>
            </a:r>
            <a:r>
              <a:rPr lang="en-US" sz="4000" dirty="0">
                <a:solidFill>
                  <a:schemeClr val="tx1"/>
                </a:solidFill>
              </a:rPr>
              <a:t> </a:t>
            </a:r>
            <a:r>
              <a:rPr lang="en-US" sz="4000" dirty="0" err="1">
                <a:solidFill>
                  <a:schemeClr val="tx1"/>
                </a:solidFill>
              </a:rPr>
              <a:t>İyimserlik</a:t>
            </a:r>
            <a:endParaRPr sz="4000" dirty="0">
              <a:solidFill>
                <a:schemeClr val="tx1"/>
              </a:solidFill>
            </a:endParaRPr>
          </a:p>
        </p:txBody>
      </p:sp>
      <p:sp>
        <p:nvSpPr>
          <p:cNvPr id="85" name="Google Shape;85;p3"/>
          <p:cNvSpPr txBox="1">
            <a:spLocks noGrp="1"/>
          </p:cNvSpPr>
          <p:nvPr>
            <p:ph type="body" idx="1"/>
          </p:nvPr>
        </p:nvSpPr>
        <p:spPr>
          <a:xfrm>
            <a:off x="831850" y="2371522"/>
            <a:ext cx="8646447" cy="3382954"/>
          </a:xfrm>
          <a:prstGeom prst="rect">
            <a:avLst/>
          </a:prstGeom>
          <a:noFill/>
          <a:ln>
            <a:noFill/>
          </a:ln>
        </p:spPr>
        <p:txBody>
          <a:bodyPr spcFirstLastPara="1" wrap="square" lIns="91425" tIns="45700" rIns="91425" bIns="45700" anchor="t" anchorCtr="0">
            <a:normAutofit/>
          </a:bodyPr>
          <a:lstStyle/>
          <a:p>
            <a:r>
              <a:rPr lang="en-US" sz="2000" dirty="0" err="1"/>
              <a:t>Gerçekçi</a:t>
            </a:r>
            <a:r>
              <a:rPr lang="en-US" sz="2000" dirty="0"/>
              <a:t> </a:t>
            </a:r>
            <a:r>
              <a:rPr lang="en-US" sz="2000" dirty="0" err="1"/>
              <a:t>iyimserlik</a:t>
            </a:r>
            <a:r>
              <a:rPr lang="en-US" sz="2000" dirty="0"/>
              <a:t> </a:t>
            </a:r>
            <a:r>
              <a:rPr lang="en-US" sz="2000" dirty="0" err="1"/>
              <a:t>şu</a:t>
            </a:r>
            <a:r>
              <a:rPr lang="en-US" sz="2000" dirty="0"/>
              <a:t> </a:t>
            </a:r>
            <a:r>
              <a:rPr lang="en-US" sz="2000" dirty="0" err="1"/>
              <a:t>anlama</a:t>
            </a:r>
            <a:r>
              <a:rPr lang="en-US" sz="2000" dirty="0"/>
              <a:t> </a:t>
            </a:r>
            <a:r>
              <a:rPr lang="en-US" sz="2000" dirty="0" err="1"/>
              <a:t>gelir</a:t>
            </a:r>
            <a:r>
              <a:rPr lang="en-US" sz="2000" dirty="0" smtClean="0"/>
              <a:t>:</a:t>
            </a:r>
            <a:endParaRPr lang="tr-TR" sz="2000" dirty="0" smtClean="0"/>
          </a:p>
          <a:p>
            <a:pPr marL="571500" indent="-342900">
              <a:buFont typeface="Arial" panose="020B0604020202020204" pitchFamily="34" charset="0"/>
              <a:buChar char="•"/>
            </a:pPr>
            <a:r>
              <a:rPr lang="tr-TR" sz="2000" dirty="0" err="1" smtClean="0"/>
              <a:t>R</a:t>
            </a:r>
            <a:r>
              <a:rPr lang="en-US" sz="2000" dirty="0" err="1" smtClean="0"/>
              <a:t>iskleri</a:t>
            </a:r>
            <a:r>
              <a:rPr lang="en-US" sz="2000" dirty="0" smtClean="0"/>
              <a:t> </a:t>
            </a:r>
            <a:r>
              <a:rPr lang="en-US" sz="2000" dirty="0" err="1"/>
              <a:t>ve</a:t>
            </a:r>
            <a:r>
              <a:rPr lang="en-US" sz="2000" dirty="0"/>
              <a:t> </a:t>
            </a:r>
            <a:r>
              <a:rPr lang="en-US" sz="2000" dirty="0" err="1"/>
              <a:t>sınırları</a:t>
            </a:r>
            <a:r>
              <a:rPr lang="en-US" sz="2000" dirty="0"/>
              <a:t> </a:t>
            </a:r>
            <a:r>
              <a:rPr lang="en-US" sz="2000" dirty="0" err="1"/>
              <a:t>kabul</a:t>
            </a:r>
            <a:r>
              <a:rPr lang="en-US" sz="2000" dirty="0"/>
              <a:t> </a:t>
            </a:r>
            <a:r>
              <a:rPr lang="en-US" sz="2000" dirty="0" err="1"/>
              <a:t>etmek</a:t>
            </a:r>
            <a:r>
              <a:rPr lang="en-US" sz="2000" dirty="0" smtClean="0"/>
              <a:t>,</a:t>
            </a:r>
            <a:endParaRPr lang="tr-TR" sz="2000" dirty="0" smtClean="0"/>
          </a:p>
          <a:p>
            <a:pPr marL="571500" indent="-342900">
              <a:buFont typeface="Arial" panose="020B0604020202020204" pitchFamily="34" charset="0"/>
              <a:buChar char="•"/>
            </a:pPr>
            <a:r>
              <a:rPr lang="tr-TR" sz="2000" dirty="0" err="1"/>
              <a:t>A</a:t>
            </a:r>
            <a:r>
              <a:rPr lang="en-US" sz="2000" dirty="0" err="1" smtClean="0"/>
              <a:t>ncak</a:t>
            </a:r>
            <a:r>
              <a:rPr lang="en-US" sz="2000" dirty="0" smtClean="0"/>
              <a:t> </a:t>
            </a:r>
            <a:r>
              <a:rPr lang="en-US" sz="2000" dirty="0" err="1"/>
              <a:t>motivasyon</a:t>
            </a:r>
            <a:r>
              <a:rPr lang="en-US" sz="2000" dirty="0"/>
              <a:t> </a:t>
            </a:r>
            <a:r>
              <a:rPr lang="en-US" sz="2000" dirty="0" err="1"/>
              <a:t>ve</a:t>
            </a:r>
            <a:r>
              <a:rPr lang="en-US" sz="2000" dirty="0"/>
              <a:t> </a:t>
            </a:r>
            <a:r>
              <a:rPr lang="en-US" sz="2000" dirty="0" err="1"/>
              <a:t>umudu</a:t>
            </a:r>
            <a:r>
              <a:rPr lang="en-US" sz="2000" dirty="0"/>
              <a:t> </a:t>
            </a:r>
            <a:r>
              <a:rPr lang="en-US" sz="2000" dirty="0" err="1"/>
              <a:t>korumak</a:t>
            </a:r>
            <a:r>
              <a:rPr lang="en-US" sz="2000" dirty="0" smtClean="0"/>
              <a:t>.</a:t>
            </a:r>
            <a:endParaRPr lang="tr-TR" sz="2000" dirty="0" smtClean="0"/>
          </a:p>
          <a:p>
            <a:pPr marL="228600" indent="0"/>
            <a:endParaRPr lang="en-US" sz="2000" dirty="0"/>
          </a:p>
          <a:p>
            <a:pPr marL="571500" indent="-342900" algn="just">
              <a:buFont typeface="Wingdings" panose="05000000000000000000" pitchFamily="2" charset="2"/>
              <a:buChar char="q"/>
            </a:pPr>
            <a:r>
              <a:rPr lang="en-US" sz="2000" dirty="0"/>
              <a:t>Bu </a:t>
            </a:r>
            <a:r>
              <a:rPr lang="en-US" sz="2000" dirty="0" err="1"/>
              <a:t>yaklaşım</a:t>
            </a:r>
            <a:r>
              <a:rPr lang="en-US" sz="2000" dirty="0"/>
              <a:t>, </a:t>
            </a:r>
            <a:r>
              <a:rPr lang="en-US" sz="2000" dirty="0" err="1"/>
              <a:t>inkâr</a:t>
            </a:r>
            <a:r>
              <a:rPr lang="en-US" sz="2000" dirty="0"/>
              <a:t> </a:t>
            </a:r>
            <a:r>
              <a:rPr lang="en-US" sz="2000" dirty="0" err="1"/>
              <a:t>veya</a:t>
            </a:r>
            <a:r>
              <a:rPr lang="en-US" sz="2000" dirty="0"/>
              <a:t> </a:t>
            </a:r>
            <a:r>
              <a:rPr lang="en-US" sz="2000" dirty="0" err="1"/>
              <a:t>sahte</a:t>
            </a:r>
            <a:r>
              <a:rPr lang="en-US" sz="2000" dirty="0"/>
              <a:t> </a:t>
            </a:r>
            <a:r>
              <a:rPr lang="en-US" sz="2000" dirty="0" err="1"/>
              <a:t>bir</a:t>
            </a:r>
            <a:r>
              <a:rPr lang="en-US" sz="2000" dirty="0"/>
              <a:t> </a:t>
            </a:r>
            <a:r>
              <a:rPr lang="en-US" sz="2000" dirty="0" err="1"/>
              <a:t>olumlu</a:t>
            </a:r>
            <a:r>
              <a:rPr lang="en-US" sz="2000" dirty="0"/>
              <a:t> </a:t>
            </a:r>
            <a:r>
              <a:rPr lang="en-US" sz="2000" dirty="0" err="1"/>
              <a:t>bakış</a:t>
            </a:r>
            <a:r>
              <a:rPr lang="en-US" sz="2000" dirty="0"/>
              <a:t> </a:t>
            </a:r>
            <a:r>
              <a:rPr lang="en-US" sz="2000" dirty="0" err="1"/>
              <a:t>olmadan</a:t>
            </a:r>
            <a:r>
              <a:rPr lang="en-US" sz="2000" dirty="0"/>
              <a:t>, </a:t>
            </a:r>
            <a:r>
              <a:rPr lang="en-US" sz="2000" dirty="0" err="1"/>
              <a:t>uzun</a:t>
            </a:r>
            <a:r>
              <a:rPr lang="en-US" sz="2000" dirty="0"/>
              <a:t> </a:t>
            </a:r>
            <a:r>
              <a:rPr lang="en-US" sz="2000" dirty="0" err="1"/>
              <a:t>ve</a:t>
            </a:r>
            <a:r>
              <a:rPr lang="en-US" sz="2000" dirty="0"/>
              <a:t> </a:t>
            </a:r>
            <a:r>
              <a:rPr lang="en-US" sz="2000" dirty="0" err="1"/>
              <a:t>zorlu</a:t>
            </a:r>
            <a:r>
              <a:rPr lang="en-US" sz="2000" dirty="0"/>
              <a:t> </a:t>
            </a:r>
            <a:r>
              <a:rPr lang="en-US" sz="2000" dirty="0" err="1"/>
              <a:t>operasyonlar</a:t>
            </a:r>
            <a:r>
              <a:rPr lang="en-US" sz="2000" dirty="0"/>
              <a:t> </a:t>
            </a:r>
            <a:r>
              <a:rPr lang="en-US" sz="2000" dirty="0" err="1"/>
              <a:t>sırasında</a:t>
            </a:r>
            <a:r>
              <a:rPr lang="en-US" sz="2000" dirty="0"/>
              <a:t> </a:t>
            </a:r>
            <a:r>
              <a:rPr lang="en-US" sz="2000" dirty="0" err="1"/>
              <a:t>sürece</a:t>
            </a:r>
            <a:r>
              <a:rPr lang="en-US" sz="2000" dirty="0"/>
              <a:t> </a:t>
            </a:r>
            <a:r>
              <a:rPr lang="en-US" sz="2000" dirty="0" err="1"/>
              <a:t>bağlı</a:t>
            </a:r>
            <a:r>
              <a:rPr lang="en-US" sz="2000" dirty="0"/>
              <a:t> </a:t>
            </a:r>
            <a:r>
              <a:rPr lang="en-US" sz="2000" dirty="0" err="1"/>
              <a:t>kalmanıza</a:t>
            </a:r>
            <a:r>
              <a:rPr lang="en-US" sz="2000" dirty="0"/>
              <a:t> </a:t>
            </a:r>
            <a:r>
              <a:rPr lang="en-US" sz="2000" dirty="0" err="1"/>
              <a:t>yardımcı</a:t>
            </a:r>
            <a:r>
              <a:rPr lang="en-US" sz="2000" dirty="0"/>
              <a:t> </a:t>
            </a:r>
            <a:r>
              <a:rPr lang="en-US" sz="2000" dirty="0" err="1"/>
              <a:t>olur</a:t>
            </a:r>
            <a:r>
              <a:rPr lang="en-US" sz="2000" dirty="0"/>
              <a:t>.</a:t>
            </a:r>
            <a:endParaRPr sz="2000" dirty="0"/>
          </a:p>
        </p:txBody>
      </p:sp>
    </p:spTree>
    <p:extLst>
      <p:ext uri="{BB962C8B-B14F-4D97-AF65-F5344CB8AC3E}">
        <p14:creationId xmlns:p14="http://schemas.microsoft.com/office/powerpoint/2010/main" val="2683468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Temel</a:t>
            </a:r>
            <a:r>
              <a:rPr lang="en-US" sz="4000" dirty="0">
                <a:solidFill>
                  <a:schemeClr val="tx1"/>
                </a:solidFill>
              </a:rPr>
              <a:t> </a:t>
            </a:r>
            <a:r>
              <a:rPr lang="en-US" sz="4000" dirty="0" err="1">
                <a:solidFill>
                  <a:schemeClr val="tx1"/>
                </a:solidFill>
              </a:rPr>
              <a:t>Beceri</a:t>
            </a:r>
            <a:r>
              <a:rPr lang="en-US" sz="4000" dirty="0">
                <a:solidFill>
                  <a:schemeClr val="tx1"/>
                </a:solidFill>
              </a:rPr>
              <a:t> 3 – </a:t>
            </a:r>
            <a:r>
              <a:rPr lang="en-US" sz="4000" dirty="0" err="1">
                <a:solidFill>
                  <a:schemeClr val="tx1"/>
                </a:solidFill>
              </a:rPr>
              <a:t>Ekip</a:t>
            </a:r>
            <a:r>
              <a:rPr lang="en-US" sz="4000" dirty="0">
                <a:solidFill>
                  <a:schemeClr val="tx1"/>
                </a:solidFill>
              </a:rPr>
              <a:t> </a:t>
            </a:r>
            <a:r>
              <a:rPr lang="en-US" sz="4000" dirty="0" err="1">
                <a:solidFill>
                  <a:schemeClr val="tx1"/>
                </a:solidFill>
              </a:rPr>
              <a:t>ve</a:t>
            </a:r>
            <a:r>
              <a:rPr lang="en-US" sz="4000" dirty="0">
                <a:solidFill>
                  <a:schemeClr val="tx1"/>
                </a:solidFill>
              </a:rPr>
              <a:t> </a:t>
            </a:r>
            <a:r>
              <a:rPr lang="en-US" sz="4000" dirty="0" err="1">
                <a:solidFill>
                  <a:schemeClr val="tx1"/>
                </a:solidFill>
              </a:rPr>
              <a:t>Sosyal</a:t>
            </a:r>
            <a:r>
              <a:rPr lang="en-US" sz="4000" dirty="0">
                <a:solidFill>
                  <a:schemeClr val="tx1"/>
                </a:solidFill>
              </a:rPr>
              <a:t> </a:t>
            </a:r>
            <a:r>
              <a:rPr lang="en-US" sz="4000" dirty="0" err="1">
                <a:solidFill>
                  <a:schemeClr val="tx1"/>
                </a:solidFill>
              </a:rPr>
              <a:t>Destek</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Tek başınıza başa çıkmanız beklenmez</a:t>
            </a:r>
            <a:r>
              <a:rPr lang="tr-TR" dirty="0" smtClean="0"/>
              <a:t>.</a:t>
            </a:r>
          </a:p>
          <a:p>
            <a:pPr marL="571500" indent="-342900">
              <a:buFont typeface="Arial" panose="020B0604020202020204" pitchFamily="34" charset="0"/>
              <a:buChar char="•"/>
            </a:pPr>
            <a:r>
              <a:rPr lang="tr-TR" dirty="0"/>
              <a:t>Ekip içindeki güvene dayanarak hareket </a:t>
            </a:r>
            <a:r>
              <a:rPr lang="tr-TR" dirty="0" smtClean="0"/>
              <a:t>edin.</a:t>
            </a:r>
          </a:p>
          <a:p>
            <a:pPr marL="571500" indent="-342900">
              <a:buFont typeface="Arial" panose="020B0604020202020204" pitchFamily="34" charset="0"/>
              <a:buChar char="•"/>
            </a:pPr>
            <a:r>
              <a:rPr lang="tr-TR" dirty="0" smtClean="0"/>
              <a:t>Gerektiğinde </a:t>
            </a:r>
            <a:r>
              <a:rPr lang="tr-TR" dirty="0"/>
              <a:t>deneyimlerinizi </a:t>
            </a:r>
            <a:r>
              <a:rPr lang="tr-TR" dirty="0" smtClean="0"/>
              <a:t>paylaşın.</a:t>
            </a:r>
          </a:p>
          <a:p>
            <a:pPr marL="571500" indent="-342900">
              <a:buFont typeface="Arial" panose="020B0604020202020204" pitchFamily="34" charset="0"/>
              <a:buChar char="•"/>
            </a:pPr>
            <a:r>
              <a:rPr lang="tr-TR" dirty="0" smtClean="0"/>
              <a:t>Başkalarını </a:t>
            </a:r>
            <a:r>
              <a:rPr lang="tr-TR" dirty="0"/>
              <a:t>yargılamadan destekleyin</a:t>
            </a:r>
            <a:r>
              <a:rPr lang="tr-TR" dirty="0" smtClean="0"/>
              <a:t>.</a:t>
            </a:r>
          </a:p>
          <a:p>
            <a:pPr marL="571500" indent="-342900">
              <a:buFont typeface="Arial" panose="020B0604020202020204" pitchFamily="34" charset="0"/>
              <a:buChar char="•"/>
            </a:pPr>
            <a:endParaRPr lang="tr-TR" dirty="0" smtClean="0"/>
          </a:p>
          <a:p>
            <a:pPr marL="571500" indent="-342900">
              <a:buFont typeface="Wingdings" panose="05000000000000000000" pitchFamily="2" charset="2"/>
              <a:buChar char="q"/>
            </a:pPr>
            <a:r>
              <a:rPr lang="tr-TR" dirty="0"/>
              <a:t>Güçlü ekipler bireysel dayanıklılığı korur.</a:t>
            </a:r>
            <a:endParaRPr dirty="0"/>
          </a:p>
        </p:txBody>
      </p:sp>
    </p:spTree>
    <p:extLst>
      <p:ext uri="{BB962C8B-B14F-4D97-AF65-F5344CB8AC3E}">
        <p14:creationId xmlns:p14="http://schemas.microsoft.com/office/powerpoint/2010/main" val="3878918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Temel</a:t>
            </a:r>
            <a:r>
              <a:rPr lang="en-US" sz="4000" dirty="0">
                <a:solidFill>
                  <a:schemeClr val="tx1"/>
                </a:solidFill>
              </a:rPr>
              <a:t> </a:t>
            </a:r>
            <a:r>
              <a:rPr lang="en-US" sz="4000" dirty="0" err="1">
                <a:solidFill>
                  <a:schemeClr val="tx1"/>
                </a:solidFill>
              </a:rPr>
              <a:t>Beceri</a:t>
            </a:r>
            <a:r>
              <a:rPr lang="en-US" sz="4000" dirty="0">
                <a:solidFill>
                  <a:schemeClr val="tx1"/>
                </a:solidFill>
              </a:rPr>
              <a:t> 4 – </a:t>
            </a:r>
            <a:r>
              <a:rPr lang="en-US" sz="4000" dirty="0" err="1">
                <a:solidFill>
                  <a:schemeClr val="tx1"/>
                </a:solidFill>
              </a:rPr>
              <a:t>Anlam</a:t>
            </a:r>
            <a:r>
              <a:rPr lang="en-US" sz="4000" dirty="0">
                <a:solidFill>
                  <a:schemeClr val="tx1"/>
                </a:solidFill>
              </a:rPr>
              <a:t> </a:t>
            </a:r>
            <a:r>
              <a:rPr lang="en-US" sz="4000" dirty="0" err="1">
                <a:solidFill>
                  <a:schemeClr val="tx1"/>
                </a:solidFill>
              </a:rPr>
              <a:t>ve</a:t>
            </a:r>
            <a:r>
              <a:rPr lang="en-US" sz="4000" dirty="0">
                <a:solidFill>
                  <a:schemeClr val="tx1"/>
                </a:solidFill>
              </a:rPr>
              <a:t> </a:t>
            </a:r>
            <a:r>
              <a:rPr lang="en-US" sz="4000" dirty="0" err="1">
                <a:solidFill>
                  <a:schemeClr val="tx1"/>
                </a:solidFill>
              </a:rPr>
              <a:t>Değerler</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Görev, sorumluluk ve merhamet gibi değerler</a:t>
            </a:r>
            <a:r>
              <a:rPr lang="tr-TR" dirty="0" smtClean="0"/>
              <a:t>:</a:t>
            </a:r>
          </a:p>
          <a:p>
            <a:pPr marL="571500" indent="-342900">
              <a:buFont typeface="Arial" panose="020B0604020202020204" pitchFamily="34" charset="0"/>
              <a:buChar char="•"/>
            </a:pPr>
            <a:r>
              <a:rPr lang="tr-TR" dirty="0" smtClean="0"/>
              <a:t>Zor </a:t>
            </a:r>
            <a:r>
              <a:rPr lang="tr-TR" dirty="0"/>
              <a:t>anlarda güç </a:t>
            </a:r>
            <a:r>
              <a:rPr lang="tr-TR" dirty="0" smtClean="0"/>
              <a:t>verir,</a:t>
            </a:r>
          </a:p>
          <a:p>
            <a:pPr marL="571500" indent="-342900">
              <a:buFont typeface="Arial" panose="020B0604020202020204" pitchFamily="34" charset="0"/>
              <a:buChar char="•"/>
            </a:pPr>
            <a:r>
              <a:rPr lang="tr-TR" dirty="0"/>
              <a:t>S</a:t>
            </a:r>
            <a:r>
              <a:rPr lang="tr-TR" dirty="0" smtClean="0"/>
              <a:t>onuçların </a:t>
            </a:r>
            <a:r>
              <a:rPr lang="tr-TR" dirty="0"/>
              <a:t>belirsiz olduğu durumlarda devam etmenize yardımcı olur</a:t>
            </a:r>
            <a:r>
              <a:rPr lang="tr-TR" dirty="0" smtClean="0"/>
              <a:t>.</a:t>
            </a:r>
          </a:p>
          <a:p>
            <a:pPr marL="228600" indent="0"/>
            <a:endParaRPr lang="tr-TR" dirty="0" smtClean="0"/>
          </a:p>
          <a:p>
            <a:pPr marL="571500" indent="-342900">
              <a:buFont typeface="Wingdings" panose="05000000000000000000" pitchFamily="2" charset="2"/>
              <a:buChar char="q"/>
            </a:pPr>
            <a:r>
              <a:rPr lang="en-US" dirty="0" err="1"/>
              <a:t>Anlam</a:t>
            </a:r>
            <a:r>
              <a:rPr lang="en-US" dirty="0"/>
              <a:t> </a:t>
            </a:r>
            <a:r>
              <a:rPr lang="en-US" dirty="0" err="1"/>
              <a:t>duygusu</a:t>
            </a:r>
            <a:r>
              <a:rPr lang="en-US" dirty="0"/>
              <a:t>, </a:t>
            </a:r>
            <a:r>
              <a:rPr lang="en-US" dirty="0" err="1"/>
              <a:t>dayanıklılığı</a:t>
            </a:r>
            <a:r>
              <a:rPr lang="en-US" dirty="0"/>
              <a:t> </a:t>
            </a:r>
            <a:r>
              <a:rPr lang="en-US" dirty="0" err="1"/>
              <a:t>sürdüren</a:t>
            </a:r>
            <a:r>
              <a:rPr lang="en-US" dirty="0"/>
              <a:t> </a:t>
            </a:r>
            <a:r>
              <a:rPr lang="en-US" dirty="0" err="1"/>
              <a:t>önemli</a:t>
            </a:r>
            <a:r>
              <a:rPr lang="en-US" dirty="0"/>
              <a:t> </a:t>
            </a:r>
            <a:r>
              <a:rPr lang="en-US" dirty="0" err="1"/>
              <a:t>bir</a:t>
            </a:r>
            <a:r>
              <a:rPr lang="en-US" dirty="0"/>
              <a:t> </a:t>
            </a:r>
            <a:r>
              <a:rPr lang="en-US" dirty="0" err="1"/>
              <a:t>kaynaktır</a:t>
            </a:r>
            <a:r>
              <a:rPr lang="en-US" dirty="0"/>
              <a:t>.</a:t>
            </a:r>
          </a:p>
        </p:txBody>
      </p:sp>
    </p:spTree>
    <p:extLst>
      <p:ext uri="{BB962C8B-B14F-4D97-AF65-F5344CB8AC3E}">
        <p14:creationId xmlns:p14="http://schemas.microsoft.com/office/powerpoint/2010/main" val="240809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9875479"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Bunu</a:t>
            </a:r>
            <a:r>
              <a:rPr lang="en-US" sz="4000" dirty="0">
                <a:solidFill>
                  <a:schemeClr val="tx1"/>
                </a:solidFill>
              </a:rPr>
              <a:t> </a:t>
            </a:r>
            <a:r>
              <a:rPr lang="en-US" sz="4000" dirty="0" err="1">
                <a:solidFill>
                  <a:schemeClr val="tx1"/>
                </a:solidFill>
              </a:rPr>
              <a:t>Gerçek</a:t>
            </a:r>
            <a:r>
              <a:rPr lang="en-US" sz="4000" dirty="0">
                <a:solidFill>
                  <a:schemeClr val="tx1"/>
                </a:solidFill>
              </a:rPr>
              <a:t> </a:t>
            </a:r>
            <a:r>
              <a:rPr lang="en-US" sz="4000" dirty="0" err="1">
                <a:solidFill>
                  <a:schemeClr val="tx1"/>
                </a:solidFill>
              </a:rPr>
              <a:t>Durumlarda</a:t>
            </a:r>
            <a:r>
              <a:rPr lang="en-US" sz="4000" dirty="0">
                <a:solidFill>
                  <a:schemeClr val="tx1"/>
                </a:solidFill>
              </a:rPr>
              <a:t> </a:t>
            </a:r>
            <a:r>
              <a:rPr lang="en-US" sz="4000" dirty="0" err="1">
                <a:solidFill>
                  <a:schemeClr val="tx1"/>
                </a:solidFill>
              </a:rPr>
              <a:t>Nasıl</a:t>
            </a:r>
            <a:r>
              <a:rPr lang="en-US" sz="4000" dirty="0">
                <a:solidFill>
                  <a:schemeClr val="tx1"/>
                </a:solidFill>
              </a:rPr>
              <a:t> </a:t>
            </a:r>
            <a:r>
              <a:rPr lang="en-US" sz="4000" dirty="0" err="1">
                <a:solidFill>
                  <a:schemeClr val="tx1"/>
                </a:solidFill>
              </a:rPr>
              <a:t>Kullanırsınız</a:t>
            </a:r>
            <a:endParaRPr sz="4000" dirty="0">
              <a:solidFill>
                <a:schemeClr val="tx1"/>
              </a:solidFill>
            </a:endParaRPr>
          </a:p>
        </p:txBody>
      </p:sp>
      <p:sp>
        <p:nvSpPr>
          <p:cNvPr id="85" name="Google Shape;85;p3"/>
          <p:cNvSpPr txBox="1">
            <a:spLocks noGrp="1"/>
          </p:cNvSpPr>
          <p:nvPr>
            <p:ph type="body" idx="1"/>
          </p:nvPr>
        </p:nvSpPr>
        <p:spPr>
          <a:xfrm>
            <a:off x="635204" y="2267234"/>
            <a:ext cx="9875479" cy="3565905"/>
          </a:xfrm>
          <a:prstGeom prst="rect">
            <a:avLst/>
          </a:prstGeom>
          <a:noFill/>
          <a:ln>
            <a:noFill/>
          </a:ln>
        </p:spPr>
        <p:txBody>
          <a:bodyPr spcFirstLastPara="1" wrap="square" lIns="91425" tIns="45700" rIns="91425" bIns="45700" anchor="t" anchorCtr="0">
            <a:noAutofit/>
          </a:bodyPr>
          <a:lstStyle/>
          <a:p>
            <a:r>
              <a:rPr lang="tr-TR" dirty="0"/>
              <a:t>Bu beceriler size şunlarda yardımcı olur</a:t>
            </a:r>
            <a:r>
              <a:rPr lang="tr-TR" dirty="0" smtClean="0"/>
              <a:t>:</a:t>
            </a:r>
          </a:p>
          <a:p>
            <a:pPr marL="571500" indent="-342900">
              <a:buFont typeface="Arial" panose="020B0604020202020204" pitchFamily="34" charset="0"/>
              <a:buChar char="•"/>
            </a:pPr>
            <a:r>
              <a:rPr lang="tr-TR" dirty="0" err="1" smtClean="0"/>
              <a:t>O</a:t>
            </a:r>
            <a:r>
              <a:rPr lang="en-US" dirty="0" err="1" smtClean="0"/>
              <a:t>perasyonlar</a:t>
            </a:r>
            <a:r>
              <a:rPr lang="en-US" dirty="0" smtClean="0"/>
              <a:t> </a:t>
            </a:r>
            <a:r>
              <a:rPr lang="en-US" dirty="0" err="1"/>
              <a:t>sırasında</a:t>
            </a:r>
            <a:r>
              <a:rPr lang="en-US" dirty="0"/>
              <a:t> </a:t>
            </a:r>
            <a:r>
              <a:rPr lang="en-US" dirty="0" err="1"/>
              <a:t>stresi</a:t>
            </a:r>
            <a:r>
              <a:rPr lang="en-US" dirty="0"/>
              <a:t> </a:t>
            </a:r>
            <a:r>
              <a:rPr lang="en-US" dirty="0" err="1"/>
              <a:t>yönetmek</a:t>
            </a:r>
            <a:r>
              <a:rPr lang="en-US" dirty="0" smtClean="0"/>
              <a:t>,</a:t>
            </a:r>
            <a:endParaRPr lang="tr-TR" dirty="0" smtClean="0"/>
          </a:p>
          <a:p>
            <a:pPr marL="571500" indent="-342900">
              <a:buFont typeface="Arial" panose="020B0604020202020204" pitchFamily="34" charset="0"/>
              <a:buChar char="•"/>
            </a:pPr>
            <a:r>
              <a:rPr lang="tr-TR" dirty="0" err="1"/>
              <a:t>B</a:t>
            </a:r>
            <a:r>
              <a:rPr lang="en-US" dirty="0" err="1" smtClean="0"/>
              <a:t>askı</a:t>
            </a:r>
            <a:r>
              <a:rPr lang="en-US" dirty="0" smtClean="0"/>
              <a:t> </a:t>
            </a:r>
            <a:r>
              <a:rPr lang="en-US" dirty="0" err="1"/>
              <a:t>altında</a:t>
            </a:r>
            <a:r>
              <a:rPr lang="en-US" dirty="0"/>
              <a:t> </a:t>
            </a:r>
            <a:r>
              <a:rPr lang="en-US" dirty="0" err="1"/>
              <a:t>zihinsel</a:t>
            </a:r>
            <a:r>
              <a:rPr lang="en-US" dirty="0"/>
              <a:t> </a:t>
            </a:r>
            <a:r>
              <a:rPr lang="en-US" dirty="0" err="1"/>
              <a:t>olarak</a:t>
            </a:r>
            <a:r>
              <a:rPr lang="en-US" dirty="0"/>
              <a:t> </a:t>
            </a:r>
            <a:r>
              <a:rPr lang="en-US" dirty="0" err="1"/>
              <a:t>dengede</a:t>
            </a:r>
            <a:r>
              <a:rPr lang="en-US" dirty="0"/>
              <a:t> </a:t>
            </a:r>
            <a:r>
              <a:rPr lang="en-US" dirty="0" err="1"/>
              <a:t>kalmak</a:t>
            </a:r>
            <a:r>
              <a:rPr lang="en-US" dirty="0" smtClean="0"/>
              <a:t>,</a:t>
            </a:r>
            <a:endParaRPr lang="tr-TR" dirty="0" smtClean="0"/>
          </a:p>
          <a:p>
            <a:pPr marL="571500" indent="-342900">
              <a:buFont typeface="Arial" panose="020B0604020202020204" pitchFamily="34" charset="0"/>
              <a:buChar char="•"/>
            </a:pPr>
            <a:r>
              <a:rPr lang="tr-TR" dirty="0" err="1"/>
              <a:t>D</a:t>
            </a:r>
            <a:r>
              <a:rPr lang="en-US" dirty="0" smtClean="0"/>
              <a:t>aha </a:t>
            </a:r>
            <a:r>
              <a:rPr lang="en-US" dirty="0"/>
              <a:t>net </a:t>
            </a:r>
            <a:r>
              <a:rPr lang="en-US" dirty="0" err="1"/>
              <a:t>kararlar</a:t>
            </a:r>
            <a:r>
              <a:rPr lang="en-US" dirty="0"/>
              <a:t> </a:t>
            </a:r>
            <a:r>
              <a:rPr lang="en-US" dirty="0" err="1"/>
              <a:t>almak</a:t>
            </a:r>
            <a:r>
              <a:rPr lang="en-US" dirty="0" smtClean="0"/>
              <a:t>,</a:t>
            </a:r>
            <a:endParaRPr lang="tr-TR" dirty="0" smtClean="0"/>
          </a:p>
          <a:p>
            <a:pPr marL="571500" indent="-342900">
              <a:buFont typeface="Arial" panose="020B0604020202020204" pitchFamily="34" charset="0"/>
              <a:buChar char="•"/>
            </a:pPr>
            <a:r>
              <a:rPr lang="tr-TR" dirty="0" err="1"/>
              <a:t>Z</a:t>
            </a:r>
            <a:r>
              <a:rPr lang="en-US" dirty="0" smtClean="0"/>
              <a:t>or </a:t>
            </a:r>
            <a:r>
              <a:rPr lang="en-US" dirty="0" err="1"/>
              <a:t>olaylardan</a:t>
            </a:r>
            <a:r>
              <a:rPr lang="en-US" dirty="0"/>
              <a:t> </a:t>
            </a:r>
            <a:r>
              <a:rPr lang="en-US" dirty="0" err="1"/>
              <a:t>sonra</a:t>
            </a:r>
            <a:r>
              <a:rPr lang="en-US" dirty="0"/>
              <a:t> </a:t>
            </a:r>
            <a:r>
              <a:rPr lang="en-US" dirty="0" err="1"/>
              <a:t>daha</a:t>
            </a:r>
            <a:r>
              <a:rPr lang="en-US" dirty="0"/>
              <a:t> </a:t>
            </a:r>
            <a:r>
              <a:rPr lang="en-US" dirty="0" err="1"/>
              <a:t>hızlı</a:t>
            </a:r>
            <a:r>
              <a:rPr lang="en-US" dirty="0"/>
              <a:t> </a:t>
            </a:r>
            <a:r>
              <a:rPr lang="en-US" dirty="0" err="1"/>
              <a:t>toparlanmak</a:t>
            </a:r>
            <a:r>
              <a:rPr lang="en-US" dirty="0" smtClean="0"/>
              <a:t>.</a:t>
            </a:r>
            <a:endParaRPr lang="tr-TR" dirty="0" smtClean="0"/>
          </a:p>
          <a:p>
            <a:pPr marL="228600" indent="0"/>
            <a:endParaRPr lang="tr-TR" dirty="0" smtClean="0"/>
          </a:p>
          <a:p>
            <a:pPr marL="571500" indent="-342900">
              <a:buFont typeface="Wingdings" panose="05000000000000000000" pitchFamily="2" charset="2"/>
              <a:buChar char="q"/>
            </a:pPr>
            <a:r>
              <a:rPr lang="en-US" dirty="0"/>
              <a:t>Bu </a:t>
            </a:r>
            <a:r>
              <a:rPr lang="en-US" dirty="0" err="1"/>
              <a:t>beceriler</a:t>
            </a:r>
            <a:r>
              <a:rPr lang="en-US" dirty="0"/>
              <a:t> </a:t>
            </a:r>
            <a:r>
              <a:rPr lang="en-US" dirty="0" err="1"/>
              <a:t>basit</a:t>
            </a:r>
            <a:r>
              <a:rPr lang="en-US" dirty="0"/>
              <a:t>, </a:t>
            </a:r>
            <a:r>
              <a:rPr lang="en-US" dirty="0" err="1"/>
              <a:t>pratiktir</a:t>
            </a:r>
            <a:r>
              <a:rPr lang="en-US" dirty="0"/>
              <a:t> </a:t>
            </a:r>
            <a:r>
              <a:rPr lang="en-US" dirty="0" err="1"/>
              <a:t>ve</a:t>
            </a:r>
            <a:r>
              <a:rPr lang="en-US" dirty="0"/>
              <a:t> </a:t>
            </a:r>
            <a:r>
              <a:rPr lang="en-US" dirty="0" err="1"/>
              <a:t>gerçek</a:t>
            </a:r>
            <a:r>
              <a:rPr lang="en-US" dirty="0"/>
              <a:t> </a:t>
            </a:r>
            <a:r>
              <a:rPr lang="en-US" dirty="0" err="1"/>
              <a:t>zamanlı</a:t>
            </a:r>
            <a:r>
              <a:rPr lang="en-US" dirty="0"/>
              <a:t> </a:t>
            </a:r>
            <a:r>
              <a:rPr lang="en-US" dirty="0" err="1"/>
              <a:t>olarak</a:t>
            </a:r>
            <a:r>
              <a:rPr lang="en-US" dirty="0"/>
              <a:t> </a:t>
            </a:r>
            <a:r>
              <a:rPr lang="en-US" dirty="0" err="1"/>
              <a:t>kullanılabilir</a:t>
            </a:r>
            <a:r>
              <a:rPr lang="en-US" dirty="0"/>
              <a:t>.</a:t>
            </a:r>
          </a:p>
        </p:txBody>
      </p:sp>
    </p:spTree>
    <p:extLst>
      <p:ext uri="{BB962C8B-B14F-4D97-AF65-F5344CB8AC3E}">
        <p14:creationId xmlns:p14="http://schemas.microsoft.com/office/powerpoint/2010/main" val="3251941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963156"/>
            <a:ext cx="10515600" cy="1408366"/>
          </a:xfrm>
          <a:prstGeom prst="rect">
            <a:avLst/>
          </a:prstGeom>
          <a:noFill/>
          <a:ln>
            <a:noFill/>
          </a:ln>
        </p:spPr>
        <p:txBody>
          <a:bodyPr spcFirstLastPara="1" wrap="square" lIns="91425" tIns="45700" rIns="91425" bIns="45700" anchor="ctr" anchorCtr="0">
            <a:normAutofit/>
          </a:bodyPr>
          <a:lstStyle/>
          <a:p>
            <a:pPr lvl="0"/>
            <a:r>
              <a:rPr lang="en-US" sz="4000" dirty="0" err="1">
                <a:solidFill>
                  <a:schemeClr val="tx1"/>
                </a:solidFill>
              </a:rPr>
              <a:t>Katılımcı</a:t>
            </a:r>
            <a:r>
              <a:rPr lang="en-US" sz="4000" dirty="0">
                <a:solidFill>
                  <a:schemeClr val="tx1"/>
                </a:solidFill>
              </a:rPr>
              <a:t> </a:t>
            </a:r>
            <a:r>
              <a:rPr lang="en-US" sz="4000" dirty="0" err="1">
                <a:solidFill>
                  <a:schemeClr val="tx1"/>
                </a:solidFill>
              </a:rPr>
              <a:t>Olarak</a:t>
            </a:r>
            <a:r>
              <a:rPr lang="en-US" sz="4000" dirty="0">
                <a:solidFill>
                  <a:schemeClr val="tx1"/>
                </a:solidFill>
              </a:rPr>
              <a:t> Ne </a:t>
            </a:r>
            <a:r>
              <a:rPr lang="en-US" sz="4000" dirty="0" err="1">
                <a:solidFill>
                  <a:schemeClr val="tx1"/>
                </a:solidFill>
              </a:rPr>
              <a:t>Kazanırsınız</a:t>
            </a:r>
            <a:endParaRPr sz="4000" dirty="0">
              <a:solidFill>
                <a:schemeClr val="tx1"/>
              </a:solidFill>
            </a:endParaRPr>
          </a:p>
        </p:txBody>
      </p:sp>
      <p:sp>
        <p:nvSpPr>
          <p:cNvPr id="85" name="Google Shape;85;p3"/>
          <p:cNvSpPr txBox="1">
            <a:spLocks noGrp="1"/>
          </p:cNvSpPr>
          <p:nvPr>
            <p:ph type="body" idx="1"/>
          </p:nvPr>
        </p:nvSpPr>
        <p:spPr>
          <a:xfrm>
            <a:off x="831850" y="2188571"/>
            <a:ext cx="8646447" cy="3565905"/>
          </a:xfrm>
          <a:prstGeom prst="rect">
            <a:avLst/>
          </a:prstGeom>
          <a:noFill/>
          <a:ln>
            <a:noFill/>
          </a:ln>
        </p:spPr>
        <p:txBody>
          <a:bodyPr spcFirstLastPara="1" wrap="square" lIns="91425" tIns="45700" rIns="91425" bIns="45700" anchor="t" anchorCtr="0">
            <a:normAutofit/>
          </a:bodyPr>
          <a:lstStyle/>
          <a:p>
            <a:r>
              <a:rPr lang="tr-TR" dirty="0"/>
              <a:t>Bu uygulamayı hayata geçirerek şunları sağlayabilirsiniz</a:t>
            </a:r>
            <a:r>
              <a:rPr lang="tr-TR" dirty="0" smtClean="0"/>
              <a:t>:</a:t>
            </a:r>
          </a:p>
          <a:p>
            <a:pPr marL="571500" indent="-342900">
              <a:buFont typeface="Arial" panose="020B0604020202020204" pitchFamily="34" charset="0"/>
              <a:buChar char="•"/>
            </a:pPr>
            <a:r>
              <a:rPr lang="tr-TR" dirty="0" smtClean="0"/>
              <a:t>Psikolojik </a:t>
            </a:r>
            <a:r>
              <a:rPr lang="tr-TR" dirty="0"/>
              <a:t>dayanıklılığınızı </a:t>
            </a:r>
            <a:r>
              <a:rPr lang="tr-TR" dirty="0" smtClean="0"/>
              <a:t>güçlendirmek,</a:t>
            </a:r>
          </a:p>
          <a:p>
            <a:pPr marL="571500" indent="-342900">
              <a:buFont typeface="Arial" panose="020B0604020202020204" pitchFamily="34" charset="0"/>
              <a:buChar char="•"/>
            </a:pPr>
            <a:r>
              <a:rPr lang="tr-TR" dirty="0"/>
              <a:t>T</a:t>
            </a:r>
            <a:r>
              <a:rPr lang="tr-TR" dirty="0" smtClean="0"/>
              <a:t>ükenmişlik </a:t>
            </a:r>
            <a:r>
              <a:rPr lang="tr-TR" dirty="0"/>
              <a:t>ve aşırı yorgunluk riskini </a:t>
            </a:r>
            <a:r>
              <a:rPr lang="tr-TR" dirty="0" smtClean="0"/>
              <a:t>azaltmak,</a:t>
            </a:r>
          </a:p>
          <a:p>
            <a:pPr marL="571500" indent="-342900">
              <a:buFont typeface="Arial" panose="020B0604020202020204" pitchFamily="34" charset="0"/>
              <a:buChar char="•"/>
            </a:pPr>
            <a:r>
              <a:rPr lang="tr-TR" dirty="0"/>
              <a:t>B</a:t>
            </a:r>
            <a:r>
              <a:rPr lang="tr-TR" smtClean="0"/>
              <a:t>ir </a:t>
            </a:r>
            <a:r>
              <a:rPr lang="tr-TR" dirty="0"/>
              <a:t>müdahale görevlisi olarak etkili ve kararlı kalmak</a:t>
            </a:r>
            <a:r>
              <a:rPr lang="tr-TR" dirty="0" smtClean="0"/>
              <a:t>.</a:t>
            </a:r>
          </a:p>
          <a:p>
            <a:pPr marL="228600" indent="0"/>
            <a:endParaRPr lang="tr-TR" b="1" dirty="0" smtClean="0"/>
          </a:p>
          <a:p>
            <a:pPr marL="571500" indent="-342900">
              <a:buFont typeface="Wingdings" panose="05000000000000000000" pitchFamily="2" charset="2"/>
              <a:buChar char="q"/>
            </a:pPr>
            <a:r>
              <a:rPr lang="en-US" dirty="0" err="1"/>
              <a:t>Açık.Pratik.Gerçek</a:t>
            </a:r>
            <a:r>
              <a:rPr lang="en-US" dirty="0"/>
              <a:t> </a:t>
            </a:r>
            <a:r>
              <a:rPr lang="en-US" dirty="0" err="1"/>
              <a:t>müdahale</a:t>
            </a:r>
            <a:r>
              <a:rPr lang="en-US" dirty="0"/>
              <a:t> </a:t>
            </a:r>
            <a:r>
              <a:rPr lang="en-US" dirty="0" err="1"/>
              <a:t>personeli</a:t>
            </a:r>
            <a:r>
              <a:rPr lang="en-US" dirty="0"/>
              <a:t> </a:t>
            </a:r>
            <a:r>
              <a:rPr lang="en-US" dirty="0" err="1"/>
              <a:t>için</a:t>
            </a:r>
            <a:r>
              <a:rPr lang="en-US" dirty="0"/>
              <a:t> </a:t>
            </a:r>
            <a:r>
              <a:rPr lang="en-US" dirty="0" err="1"/>
              <a:t>tasarlandı</a:t>
            </a:r>
            <a:r>
              <a:rPr lang="en-US" dirty="0"/>
              <a:t>.</a:t>
            </a:r>
          </a:p>
        </p:txBody>
      </p:sp>
    </p:spTree>
    <p:extLst>
      <p:ext uri="{BB962C8B-B14F-4D97-AF65-F5344CB8AC3E}">
        <p14:creationId xmlns:p14="http://schemas.microsoft.com/office/powerpoint/2010/main" val="1705851552"/>
      </p:ext>
    </p:extLst>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388</Words>
  <Application>Microsoft Office PowerPoint</Application>
  <PresentationFormat>Geniş ekran</PresentationFormat>
  <Paragraphs>56</Paragraphs>
  <Slides>11</Slides>
  <Notes>11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Roboto</vt:lpstr>
      <vt:lpstr>Roboto SemiBold</vt:lpstr>
      <vt:lpstr>Avenir</vt:lpstr>
      <vt:lpstr>Arial</vt:lpstr>
      <vt:lpstr>Wingdings</vt:lpstr>
      <vt:lpstr>BlockprintVTI</vt:lpstr>
      <vt:lpstr>Müdahale Personeli için Psikolojik Dayanıklılık</vt:lpstr>
      <vt:lpstr>Bu Neden Önemli?</vt:lpstr>
      <vt:lpstr>Dayanıklı Müdahaleciler Bağlamında Dayanıklılık Ne Anlama Gelir?</vt:lpstr>
      <vt:lpstr>Temel Beceri 1 – Uyarlanabilir Düşünme</vt:lpstr>
      <vt:lpstr>Temel Beceri 2 – Gerçekçi İyimserlik</vt:lpstr>
      <vt:lpstr>Temel Beceri 3 – Ekip ve Sosyal Destek</vt:lpstr>
      <vt:lpstr>Temel Beceri 4 – Anlam ve Değerler</vt:lpstr>
      <vt:lpstr>Bunu Gerçek Durumlarda Nasıl Kullanırsınız</vt:lpstr>
      <vt:lpstr>Katılımcı Olarak Ne Kazanırsınız</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Resilience for Responders</dc:title>
  <dc:creator>Dr. Zeynep Elçin Kamalak</dc:creator>
  <cp:lastModifiedBy>Windows Kullanıcısı</cp:lastModifiedBy>
  <cp:revision>10</cp:revision>
  <dcterms:created xsi:type="dcterms:W3CDTF">2024-09-05T11:19:10Z</dcterms:created>
  <dcterms:modified xsi:type="dcterms:W3CDTF">2026-03-09T19:21:54Z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